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  <p:sldMasterId id="2147483682" r:id="rId2"/>
  </p:sldMasterIdLst>
  <p:sldIdLst>
    <p:sldId id="393" r:id="rId3"/>
    <p:sldId id="391" r:id="rId4"/>
    <p:sldId id="414" r:id="rId5"/>
    <p:sldId id="296" r:id="rId6"/>
    <p:sldId id="271" r:id="rId7"/>
    <p:sldId id="297" r:id="rId8"/>
    <p:sldId id="404" r:id="rId9"/>
    <p:sldId id="405" r:id="rId10"/>
    <p:sldId id="261" r:id="rId11"/>
    <p:sldId id="312" r:id="rId12"/>
    <p:sldId id="284" r:id="rId13"/>
    <p:sldId id="262" r:id="rId14"/>
    <p:sldId id="406" r:id="rId15"/>
    <p:sldId id="305" r:id="rId16"/>
    <p:sldId id="290" r:id="rId17"/>
    <p:sldId id="399" r:id="rId18"/>
    <p:sldId id="280" r:id="rId19"/>
    <p:sldId id="289" r:id="rId20"/>
    <p:sldId id="400" r:id="rId21"/>
    <p:sldId id="273" r:id="rId22"/>
    <p:sldId id="282" r:id="rId23"/>
    <p:sldId id="286" r:id="rId24"/>
    <p:sldId id="40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CCCC"/>
    <a:srgbClr val="008000"/>
    <a:srgbClr val="0000FF"/>
    <a:srgbClr val="3366FF"/>
    <a:srgbClr val="00FFFF"/>
    <a:srgbClr val="FF0066"/>
    <a:srgbClr val="FF7C80"/>
    <a:srgbClr val="FFCC66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0" autoAdjust="0"/>
    <p:restoredTop sz="94660"/>
  </p:normalViewPr>
  <p:slideViewPr>
    <p:cSldViewPr snapToGrid="0">
      <p:cViewPr varScale="1">
        <p:scale>
          <a:sx n="70" d="100"/>
          <a:sy n="70" d="100"/>
        </p:scale>
        <p:origin x="34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ยอดจัดเก็บ</a:t>
            </a:r>
            <a:r>
              <a:rPr lang="th-TH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ซะ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กาตรวม </a:t>
            </a:r>
            <a:r>
              <a:rPr lang="th-TH" sz="2128" b="1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16,630,859.46 บาท</a:t>
            </a:r>
            <a:r>
              <a:rPr lang="th-TH" sz="2128" b="1" i="0" u="none" strike="noStrike" baseline="0" dirty="0"/>
              <a:t> </a:t>
            </a:r>
            <a:endParaRPr lang="th-TH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ยอดจัดเก็บซะกาต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innerShdw blurRad="63500" dist="50800" dir="2700000">
                <a:schemeClr val="accent4">
                  <a:lumMod val="75000"/>
                  <a:alpha val="43000"/>
                </a:schemeClr>
              </a:inn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1"/>
            <c:bubble3D val="0"/>
            <c:spPr>
              <a:solidFill>
                <a:srgbClr val="FFFF66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2700000">
                  <a:schemeClr val="accent4">
                    <a:lumMod val="75000"/>
                    <a:alpha val="43000"/>
                  </a:schemeClr>
                </a:inn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E-488B-4946-BC52-2AF5D341856F}"/>
              </c:ext>
            </c:extLst>
          </c:dPt>
          <c:dPt>
            <c:idx val="1"/>
            <c:invertIfNegative val="0"/>
            <c:bubble3D val="0"/>
            <c:spPr>
              <a:solidFill>
                <a:srgbClr val="66FF66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2700000">
                  <a:schemeClr val="accent4">
                    <a:lumMod val="75000"/>
                    <a:alpha val="43000"/>
                  </a:schemeClr>
                </a:inn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8-488B-4946-BC52-2AF5D341856F}"/>
              </c:ext>
            </c:extLst>
          </c:dPt>
          <c:dPt>
            <c:idx val="2"/>
            <c:invertIfNegative val="0"/>
            <c:bubble3D val="0"/>
            <c:spPr>
              <a:solidFill>
                <a:srgbClr val="0000FF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2700000">
                  <a:schemeClr val="accent4">
                    <a:lumMod val="75000"/>
                    <a:alpha val="43000"/>
                  </a:schemeClr>
                </a:inn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488B-4946-BC52-2AF5D341856F}"/>
              </c:ext>
            </c:extLst>
          </c:dPt>
          <c:dPt>
            <c:idx val="3"/>
            <c:invertIfNegative val="0"/>
            <c:bubble3D val="0"/>
            <c:spPr>
              <a:solidFill>
                <a:srgbClr val="FF00FF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2700000">
                  <a:schemeClr val="accent4">
                    <a:lumMod val="75000"/>
                    <a:alpha val="43000"/>
                  </a:schemeClr>
                </a:inn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A-488B-4946-BC52-2AF5D341856F}"/>
              </c:ext>
            </c:extLst>
          </c:dPt>
          <c:dPt>
            <c:idx val="4"/>
            <c:invertIfNegative val="0"/>
            <c:bubble3D val="0"/>
            <c:spPr>
              <a:solidFill>
                <a:srgbClr val="FFCC66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2700000">
                  <a:schemeClr val="accent4">
                    <a:lumMod val="75000"/>
                    <a:alpha val="43000"/>
                  </a:schemeClr>
                </a:inn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488B-4946-BC52-2AF5D341856F}"/>
              </c:ext>
            </c:extLst>
          </c:dPt>
          <c:dPt>
            <c:idx val="5"/>
            <c:invertIfNegative val="0"/>
            <c:bubble3D val="0"/>
            <c:spPr>
              <a:solidFill>
                <a:srgbClr val="00FFFF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2700000">
                  <a:schemeClr val="accent4">
                    <a:lumMod val="75000"/>
                    <a:alpha val="43000"/>
                  </a:schemeClr>
                </a:inn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C-488B-4946-BC52-2AF5D341856F}"/>
              </c:ext>
            </c:extLst>
          </c:dPt>
          <c:dPt>
            <c:idx val="6"/>
            <c:invertIfNegative val="0"/>
            <c:bubble3D val="0"/>
            <c:spPr>
              <a:solidFill>
                <a:srgbClr val="FF0066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2700000">
                  <a:schemeClr val="accent4">
                    <a:lumMod val="75000"/>
                    <a:alpha val="43000"/>
                  </a:schemeClr>
                </a:inn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D-488B-4946-BC52-2AF5D341856F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2700000">
                  <a:schemeClr val="accent4">
                    <a:lumMod val="75000"/>
                    <a:alpha val="43000"/>
                  </a:schemeClr>
                </a:inn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F-B61A-49B6-AD18-4EF436FF061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41275" cap="rnd">
                <a:solidFill>
                  <a:schemeClr val="accent4">
                    <a:lumMod val="50000"/>
                  </a:schemeClr>
                </a:solidFill>
                <a:prstDash val="sysDash"/>
                <a:round/>
                <a:headEnd type="none"/>
                <a:tailEnd type="stealth" w="lg" len="lg"/>
              </a:ln>
              <a:effectLst/>
            </c:spPr>
            <c:trendlineType val="movingAvg"/>
            <c:period val="2"/>
            <c:dispRSqr val="0"/>
            <c:dispEq val="0"/>
          </c:trendline>
          <c:cat>
            <c:strRef>
              <c:f>Sheet1!$A$2:$A$10</c:f>
              <c:strCache>
                <c:ptCount val="9"/>
                <c:pt idx="0">
                  <c:v>ปี 2557(1435)</c:v>
                </c:pt>
                <c:pt idx="1">
                  <c:v>ปี 2558(1436)</c:v>
                </c:pt>
                <c:pt idx="2">
                  <c:v>ปี 2559(1437)</c:v>
                </c:pt>
                <c:pt idx="3">
                  <c:v>ปี 2560(1438)</c:v>
                </c:pt>
                <c:pt idx="4">
                  <c:v>ปี 2561(1439)</c:v>
                </c:pt>
                <c:pt idx="5">
                  <c:v>ปี 2562(1440)</c:v>
                </c:pt>
                <c:pt idx="6">
                  <c:v>ปี 2563(1441)</c:v>
                </c:pt>
                <c:pt idx="7">
                  <c:v>ปี 2564(1442)</c:v>
                </c:pt>
                <c:pt idx="8">
                  <c:v>ปี 2565(1443)</c:v>
                </c:pt>
              </c:strCache>
            </c:strRef>
          </c:cat>
          <c:val>
            <c:numRef>
              <c:f>Sheet1!$B$2:$B$10</c:f>
              <c:numCache>
                <c:formatCode>#,##0.00</c:formatCode>
                <c:ptCount val="9"/>
                <c:pt idx="0">
                  <c:v>841704.17</c:v>
                </c:pt>
                <c:pt idx="1">
                  <c:v>1103858</c:v>
                </c:pt>
                <c:pt idx="2">
                  <c:v>1919065.36</c:v>
                </c:pt>
                <c:pt idx="3">
                  <c:v>1940770</c:v>
                </c:pt>
                <c:pt idx="4">
                  <c:v>2152700</c:v>
                </c:pt>
                <c:pt idx="5">
                  <c:v>1653990</c:v>
                </c:pt>
                <c:pt idx="6">
                  <c:v>2250584.9300000002</c:v>
                </c:pt>
                <c:pt idx="7">
                  <c:v>2350842</c:v>
                </c:pt>
                <c:pt idx="8">
                  <c:v>2417345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8B-4946-BC52-2AF5D341856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5"/>
        <c:axId val="568448352"/>
        <c:axId val="568444744"/>
      </c:barChart>
      <c:catAx>
        <c:axId val="568448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8444744"/>
        <c:crosses val="autoZero"/>
        <c:auto val="1"/>
        <c:lblAlgn val="ctr"/>
        <c:lblOffset val="100"/>
        <c:noMultiLvlLbl val="0"/>
      </c:catAx>
      <c:valAx>
        <c:axId val="568444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8448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>
      <a:outerShdw blurRad="50800" dist="38100" dir="5400000" algn="t" rotWithShape="0">
        <a:schemeClr val="tx2">
          <a:lumMod val="60000"/>
          <a:lumOff val="40000"/>
          <a:alpha val="40000"/>
        </a:schemeClr>
      </a:outerShdw>
    </a:effectLst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h-TH" sz="2800" dirty="0"/>
              <a:t>ตั้งแต่ปี 2557-2565 มีผู้รับ</a:t>
            </a:r>
            <a:r>
              <a:rPr lang="th-TH" sz="2800" dirty="0" err="1"/>
              <a:t>ซะ</a:t>
            </a:r>
            <a:r>
              <a:rPr lang="th-TH" sz="2800" dirty="0"/>
              <a:t>กาตจำนวนรวม 2999 คน</a:t>
            </a:r>
            <a:r>
              <a:rPr lang="th-TH" sz="2800" baseline="0" dirty="0"/>
              <a:t>  </a:t>
            </a:r>
          </a:p>
          <a:p>
            <a:pPr>
              <a:defRPr sz="2800"/>
            </a:pPr>
            <a:r>
              <a:rPr lang="th-TH" sz="2800" dirty="0"/>
              <a:t>และผู้จ่าย</a:t>
            </a:r>
            <a:r>
              <a:rPr lang="th-TH" sz="2800" dirty="0" err="1"/>
              <a:t>ซะ</a:t>
            </a:r>
            <a:r>
              <a:rPr lang="th-TH" sz="2800" dirty="0"/>
              <a:t>กาตจำนวนรวม 982 คน </a:t>
            </a:r>
          </a:p>
          <a:p>
            <a:pPr>
              <a:defRPr sz="2800"/>
            </a:pPr>
            <a:endParaRPr lang="th-TH" sz="2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ผู้จ่ายซะกาต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-2.310135720473578E-3"/>
                  <c:y val="-3.41999810228915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7A-4D37-947C-62DB437D2F20}"/>
                </c:ext>
              </c:extLst>
            </c:dLbl>
            <c:dLbl>
              <c:idx val="1"/>
              <c:layout>
                <c:manualLayout>
                  <c:x val="-1.155067860236789E-3"/>
                  <c:y val="-4.224703538121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A7A-4D37-947C-62DB437D2F20}"/>
                </c:ext>
              </c:extLst>
            </c:dLbl>
            <c:dLbl>
              <c:idx val="2"/>
              <c:layout>
                <c:manualLayout>
                  <c:x val="0"/>
                  <c:y val="-7.0411725635364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7A-4D37-947C-62DB437D2F20}"/>
                </c:ext>
              </c:extLst>
            </c:dLbl>
            <c:dLbl>
              <c:idx val="3"/>
              <c:layout>
                <c:manualLayout>
                  <c:x val="0"/>
                  <c:y val="-7.0411725635364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A7A-4D37-947C-62DB437D2F20}"/>
                </c:ext>
              </c:extLst>
            </c:dLbl>
            <c:dLbl>
              <c:idx val="4"/>
              <c:layout>
                <c:manualLayout>
                  <c:x val="-1.1550678602368736E-3"/>
                  <c:y val="-6.0352907687455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A7A-4D37-947C-62DB437D2F20}"/>
                </c:ext>
              </c:extLst>
            </c:dLbl>
            <c:dLbl>
              <c:idx val="5"/>
              <c:layout>
                <c:manualLayout>
                  <c:x val="0"/>
                  <c:y val="-8.4494070762437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A7A-4D37-947C-62DB437D2F20}"/>
                </c:ext>
              </c:extLst>
            </c:dLbl>
            <c:dLbl>
              <c:idx val="6"/>
              <c:layout>
                <c:manualLayout>
                  <c:x val="-1.4061457909048695E-3"/>
                  <c:y val="-7.2423489224946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A7A-4D37-947C-62DB437D2F20}"/>
                </c:ext>
              </c:extLst>
            </c:dLbl>
            <c:dLbl>
              <c:idx val="7"/>
              <c:layout>
                <c:manualLayout>
                  <c:x val="-1.5855382508266137E-16"/>
                  <c:y val="-9.8576415889510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EA-4D53-9758-EE3C4367F682}"/>
                </c:ext>
              </c:extLst>
            </c:dLbl>
            <c:dLbl>
              <c:idx val="8"/>
              <c:layout>
                <c:manualLayout>
                  <c:x val="1.0810612957496957E-3"/>
                  <c:y val="-0.112658761016583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EA-4D53-9758-EE3C4367F6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ปี 2557(1435)</c:v>
                </c:pt>
                <c:pt idx="1">
                  <c:v>ปี 2558(1436)</c:v>
                </c:pt>
                <c:pt idx="2">
                  <c:v>ปี 2559(1437)</c:v>
                </c:pt>
                <c:pt idx="3">
                  <c:v>ปี 2560(1438)</c:v>
                </c:pt>
                <c:pt idx="4">
                  <c:v>ปี 2561(1439)</c:v>
                </c:pt>
                <c:pt idx="5">
                  <c:v>ปี 2562(1440)</c:v>
                </c:pt>
                <c:pt idx="6">
                  <c:v>ปี 2563(1441)</c:v>
                </c:pt>
                <c:pt idx="7">
                  <c:v>ปี 2564(1442)</c:v>
                </c:pt>
                <c:pt idx="8">
                  <c:v>ปี 2565(1443)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57</c:v>
                </c:pt>
                <c:pt idx="1">
                  <c:v>69</c:v>
                </c:pt>
                <c:pt idx="2">
                  <c:v>100</c:v>
                </c:pt>
                <c:pt idx="3">
                  <c:v>88</c:v>
                </c:pt>
                <c:pt idx="4">
                  <c:v>78</c:v>
                </c:pt>
                <c:pt idx="5">
                  <c:v>113</c:v>
                </c:pt>
                <c:pt idx="6">
                  <c:v>128</c:v>
                </c:pt>
                <c:pt idx="7">
                  <c:v>165</c:v>
                </c:pt>
                <c:pt idx="8">
                  <c:v>184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7A-4D37-947C-62DB437D2F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axId val="442020840"/>
        <c:axId val="442017232"/>
      </c:areaChar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ผู้รับซะกาต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ปี 2557(1435)</c:v>
                </c:pt>
                <c:pt idx="1">
                  <c:v>ปี 2558(1436)</c:v>
                </c:pt>
                <c:pt idx="2">
                  <c:v>ปี 2559(1437)</c:v>
                </c:pt>
                <c:pt idx="3">
                  <c:v>ปี 2560(1438)</c:v>
                </c:pt>
                <c:pt idx="4">
                  <c:v>ปี 2561(1439)</c:v>
                </c:pt>
                <c:pt idx="5">
                  <c:v>ปี 2562(1440)</c:v>
                </c:pt>
                <c:pt idx="6">
                  <c:v>ปี 2563(1441)</c:v>
                </c:pt>
                <c:pt idx="7">
                  <c:v>ปี 2564(1442)</c:v>
                </c:pt>
                <c:pt idx="8">
                  <c:v>ปี 2565(1443)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146</c:v>
                </c:pt>
                <c:pt idx="1">
                  <c:v>191</c:v>
                </c:pt>
                <c:pt idx="2">
                  <c:v>304</c:v>
                </c:pt>
                <c:pt idx="3">
                  <c:v>320</c:v>
                </c:pt>
                <c:pt idx="4">
                  <c:v>421</c:v>
                </c:pt>
                <c:pt idx="5">
                  <c:v>379</c:v>
                </c:pt>
                <c:pt idx="6">
                  <c:v>382</c:v>
                </c:pt>
                <c:pt idx="7">
                  <c:v>429</c:v>
                </c:pt>
                <c:pt idx="8">
                  <c:v>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7A-4D37-947C-62DB437D2F2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442020840"/>
        <c:axId val="442017232"/>
      </c:barChart>
      <c:catAx>
        <c:axId val="44202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2017232"/>
        <c:crosses val="autoZero"/>
        <c:auto val="1"/>
        <c:lblAlgn val="ctr"/>
        <c:lblOffset val="100"/>
        <c:noMultiLvlLbl val="0"/>
      </c:catAx>
      <c:valAx>
        <c:axId val="442017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20208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งบประมาณ</c:v>
                </c:pt>
              </c:strCache>
            </c:strRef>
          </c:tx>
          <c:explosion val="13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0D1-4F86-BD34-49A5367140E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0D1-4F86-BD34-49A5367140E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0D1-4F86-BD34-49A5367140E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0D1-4F86-BD34-49A5367140E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C0D1-4F86-BD34-49A5367140E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C0D1-4F86-BD34-49A5367140E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C0D1-4F86-BD34-49A5367140E6}"/>
              </c:ext>
            </c:extLst>
          </c:dPt>
          <c:dLbls>
            <c:dLbl>
              <c:idx val="4"/>
              <c:layout>
                <c:manualLayout>
                  <c:x val="-4.3055974037586681E-2"/>
                  <c:y val="8.3967983074170246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0D1-4F86-BD34-49A5367140E6}"/>
                </c:ext>
              </c:extLst>
            </c:dLbl>
            <c:dLbl>
              <c:idx val="5"/>
              <c:layout>
                <c:manualLayout>
                  <c:x val="1.9375188316913927E-2"/>
                  <c:y val="-1.46943970379798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0D1-4F86-BD34-49A5367140E6}"/>
                </c:ext>
              </c:extLst>
            </c:dLbl>
            <c:dLbl>
              <c:idx val="6"/>
              <c:layout>
                <c:manualLayout>
                  <c:x val="0.20451587667853671"/>
                  <c:y val="-4.1983991537085166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0D1-4F86-BD34-49A5367140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สังคมสงเคราะห์143</c:v>
                </c:pt>
                <c:pt idx="1">
                  <c:v>ต่อยอดอาชีพ13</c:v>
                </c:pt>
                <c:pt idx="2">
                  <c:v>มุอัลลัฟ12</c:v>
                </c:pt>
                <c:pt idx="3">
                  <c:v>การศึกษา180</c:v>
                </c:pt>
                <c:pt idx="4">
                  <c:v>อามิล2</c:v>
                </c:pt>
                <c:pt idx="5">
                  <c:v>ฉุกเฉิน9</c:v>
                </c:pt>
                <c:pt idx="6">
                  <c:v>ในวิถีของอัลลอฮ์</c:v>
                </c:pt>
              </c:strCache>
            </c:strRef>
          </c:cat>
          <c:val>
            <c:numRef>
              <c:f>Sheet1!$B$2:$B$8</c:f>
              <c:numCache>
                <c:formatCode>#,##0.00</c:formatCode>
                <c:ptCount val="7"/>
                <c:pt idx="0">
                  <c:v>858000</c:v>
                </c:pt>
                <c:pt idx="1">
                  <c:v>131000</c:v>
                </c:pt>
                <c:pt idx="2">
                  <c:v>36000</c:v>
                </c:pt>
                <c:pt idx="3">
                  <c:v>992000</c:v>
                </c:pt>
                <c:pt idx="4">
                  <c:v>120000</c:v>
                </c:pt>
                <c:pt idx="5">
                  <c:v>42000</c:v>
                </c:pt>
                <c:pt idx="6">
                  <c:v>100000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0D1-4F86-BD34-49A5367140E6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135008-DB2E-4174-9500-5CD631C402CD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67A2EE13-ECEC-4067-9AFB-73B3D8E8E451}">
      <dgm:prSet phldrT="[ข้อความ]"/>
      <dgm:spPr/>
      <dgm:t>
        <a:bodyPr/>
        <a:lstStyle/>
        <a:p>
          <a:r>
            <a:rPr lang="en-US" dirty="0"/>
            <a:t>2515</a:t>
          </a:r>
        </a:p>
      </dgm:t>
    </dgm:pt>
    <dgm:pt modelId="{2BF9D9B8-58E0-48A5-9D3F-226B94E385BA}" type="parTrans" cxnId="{91D78B66-A27A-4F88-9ECA-9FB2970BCD65}">
      <dgm:prSet/>
      <dgm:spPr/>
      <dgm:t>
        <a:bodyPr/>
        <a:lstStyle/>
        <a:p>
          <a:endParaRPr lang="en-US"/>
        </a:p>
      </dgm:t>
    </dgm:pt>
    <dgm:pt modelId="{A1F32C5F-1783-4B1E-9366-CE9E115FF920}" type="sibTrans" cxnId="{91D78B66-A27A-4F88-9ECA-9FB2970BCD65}">
      <dgm:prSet/>
      <dgm:spPr/>
      <dgm:t>
        <a:bodyPr/>
        <a:lstStyle/>
        <a:p>
          <a:endParaRPr lang="en-US"/>
        </a:p>
      </dgm:t>
    </dgm:pt>
    <dgm:pt modelId="{20518273-CAFA-45DA-82FE-7C89367B86BD}">
      <dgm:prSet phldrT="[ข้อความ]"/>
      <dgm:spPr/>
      <dgm:t>
        <a:bodyPr/>
        <a:lstStyle/>
        <a:p>
          <a:r>
            <a:rPr lang="en-US" dirty="0"/>
            <a:t>2555</a:t>
          </a:r>
        </a:p>
      </dgm:t>
    </dgm:pt>
    <dgm:pt modelId="{7C00C907-AFE2-4089-B442-4C8FEA48B722}" type="parTrans" cxnId="{8EA63860-E77E-4B39-B26E-DE2FAE011341}">
      <dgm:prSet/>
      <dgm:spPr/>
      <dgm:t>
        <a:bodyPr/>
        <a:lstStyle/>
        <a:p>
          <a:endParaRPr lang="en-US"/>
        </a:p>
      </dgm:t>
    </dgm:pt>
    <dgm:pt modelId="{7E34AD84-5499-4136-B2DF-D7934567C7C3}" type="sibTrans" cxnId="{8EA63860-E77E-4B39-B26E-DE2FAE011341}">
      <dgm:prSet/>
      <dgm:spPr/>
      <dgm:t>
        <a:bodyPr/>
        <a:lstStyle/>
        <a:p>
          <a:endParaRPr lang="en-US"/>
        </a:p>
      </dgm:t>
    </dgm:pt>
    <dgm:pt modelId="{432CC2E4-FA06-459C-956D-9A30DE3E6AFA}">
      <dgm:prSet phldrT="[ข้อความ]"/>
      <dgm:spPr/>
      <dgm:t>
        <a:bodyPr/>
        <a:lstStyle/>
        <a:p>
          <a:r>
            <a:rPr lang="en-US" dirty="0"/>
            <a:t>2556</a:t>
          </a:r>
        </a:p>
      </dgm:t>
    </dgm:pt>
    <dgm:pt modelId="{1B55FA36-4376-4BEA-B5C6-EE0FF2D37F0D}" type="parTrans" cxnId="{1A968BB7-9741-4944-86F2-F3F0B813690B}">
      <dgm:prSet/>
      <dgm:spPr/>
      <dgm:t>
        <a:bodyPr/>
        <a:lstStyle/>
        <a:p>
          <a:endParaRPr lang="en-US"/>
        </a:p>
      </dgm:t>
    </dgm:pt>
    <dgm:pt modelId="{8F0C7EB8-3888-4A0A-8CDA-68CB7A649343}" type="sibTrans" cxnId="{1A968BB7-9741-4944-86F2-F3F0B813690B}">
      <dgm:prSet/>
      <dgm:spPr/>
      <dgm:t>
        <a:bodyPr/>
        <a:lstStyle/>
        <a:p>
          <a:endParaRPr lang="en-US"/>
        </a:p>
      </dgm:t>
    </dgm:pt>
    <dgm:pt modelId="{7D8D5EA2-55AC-49F3-B018-32ED7E9FEAE6}" type="pres">
      <dgm:prSet presAssocID="{A0135008-DB2E-4174-9500-5CD631C402CD}" presName="Name0" presStyleCnt="0">
        <dgm:presLayoutVars>
          <dgm:dir/>
          <dgm:animLvl val="lvl"/>
          <dgm:resizeHandles val="exact"/>
        </dgm:presLayoutVars>
      </dgm:prSet>
      <dgm:spPr/>
    </dgm:pt>
    <dgm:pt modelId="{408715F1-F8DC-410D-896E-E5B0041DEC53}" type="pres">
      <dgm:prSet presAssocID="{67A2EE13-ECEC-4067-9AFB-73B3D8E8E451}" presName="parTxOnly" presStyleLbl="node1" presStyleIdx="0" presStyleCnt="3" custLinFactNeighborX="-12755" custLinFactNeighborY="2804">
        <dgm:presLayoutVars>
          <dgm:chMax val="0"/>
          <dgm:chPref val="0"/>
          <dgm:bulletEnabled val="1"/>
        </dgm:presLayoutVars>
      </dgm:prSet>
      <dgm:spPr/>
    </dgm:pt>
    <dgm:pt modelId="{146D2729-E75C-40B5-BC5F-3D0A8FCC7F47}" type="pres">
      <dgm:prSet presAssocID="{A1F32C5F-1783-4B1E-9366-CE9E115FF920}" presName="parTxOnlySpace" presStyleCnt="0"/>
      <dgm:spPr/>
    </dgm:pt>
    <dgm:pt modelId="{72A0ABD9-0D59-474D-B16C-C78BBD3FD711}" type="pres">
      <dgm:prSet presAssocID="{20518273-CAFA-45DA-82FE-7C89367B86B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288B0995-8F92-4035-B7AB-7C7F76B63013}" type="pres">
      <dgm:prSet presAssocID="{7E34AD84-5499-4136-B2DF-D7934567C7C3}" presName="parTxOnlySpace" presStyleCnt="0"/>
      <dgm:spPr/>
    </dgm:pt>
    <dgm:pt modelId="{AD33AF54-38DD-4E22-9E88-0D291225B85A}" type="pres">
      <dgm:prSet presAssocID="{432CC2E4-FA06-459C-956D-9A30DE3E6AFA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8EA63860-E77E-4B39-B26E-DE2FAE011341}" srcId="{A0135008-DB2E-4174-9500-5CD631C402CD}" destId="{20518273-CAFA-45DA-82FE-7C89367B86BD}" srcOrd="1" destOrd="0" parTransId="{7C00C907-AFE2-4089-B442-4C8FEA48B722}" sibTransId="{7E34AD84-5499-4136-B2DF-D7934567C7C3}"/>
    <dgm:cxn modelId="{91D78B66-A27A-4F88-9ECA-9FB2970BCD65}" srcId="{A0135008-DB2E-4174-9500-5CD631C402CD}" destId="{67A2EE13-ECEC-4067-9AFB-73B3D8E8E451}" srcOrd="0" destOrd="0" parTransId="{2BF9D9B8-58E0-48A5-9D3F-226B94E385BA}" sibTransId="{A1F32C5F-1783-4B1E-9366-CE9E115FF920}"/>
    <dgm:cxn modelId="{E31C0493-B0BB-4246-8E12-5982B5A5913C}" type="presOf" srcId="{67A2EE13-ECEC-4067-9AFB-73B3D8E8E451}" destId="{408715F1-F8DC-410D-896E-E5B0041DEC53}" srcOrd="0" destOrd="0" presId="urn:microsoft.com/office/officeart/2005/8/layout/chevron1"/>
    <dgm:cxn modelId="{718F0A9C-F2CE-4381-A2F2-4F88EE221D58}" type="presOf" srcId="{A0135008-DB2E-4174-9500-5CD631C402CD}" destId="{7D8D5EA2-55AC-49F3-B018-32ED7E9FEAE6}" srcOrd="0" destOrd="0" presId="urn:microsoft.com/office/officeart/2005/8/layout/chevron1"/>
    <dgm:cxn modelId="{1A968BB7-9741-4944-86F2-F3F0B813690B}" srcId="{A0135008-DB2E-4174-9500-5CD631C402CD}" destId="{432CC2E4-FA06-459C-956D-9A30DE3E6AFA}" srcOrd="2" destOrd="0" parTransId="{1B55FA36-4376-4BEA-B5C6-EE0FF2D37F0D}" sibTransId="{8F0C7EB8-3888-4A0A-8CDA-68CB7A649343}"/>
    <dgm:cxn modelId="{54790EC4-C5B4-4E46-9D57-66BDD819942B}" type="presOf" srcId="{432CC2E4-FA06-459C-956D-9A30DE3E6AFA}" destId="{AD33AF54-38DD-4E22-9E88-0D291225B85A}" srcOrd="0" destOrd="0" presId="urn:microsoft.com/office/officeart/2005/8/layout/chevron1"/>
    <dgm:cxn modelId="{FEA055CA-798B-4053-8F88-92626CFCCC66}" type="presOf" srcId="{20518273-CAFA-45DA-82FE-7C89367B86BD}" destId="{72A0ABD9-0D59-474D-B16C-C78BBD3FD711}" srcOrd="0" destOrd="0" presId="urn:microsoft.com/office/officeart/2005/8/layout/chevron1"/>
    <dgm:cxn modelId="{DA315407-F954-4BA1-9219-966E8C18FE13}" type="presParOf" srcId="{7D8D5EA2-55AC-49F3-B018-32ED7E9FEAE6}" destId="{408715F1-F8DC-410D-896E-E5B0041DEC53}" srcOrd="0" destOrd="0" presId="urn:microsoft.com/office/officeart/2005/8/layout/chevron1"/>
    <dgm:cxn modelId="{CCD326BA-E90C-43AC-AE8E-F4E202D39820}" type="presParOf" srcId="{7D8D5EA2-55AC-49F3-B018-32ED7E9FEAE6}" destId="{146D2729-E75C-40B5-BC5F-3D0A8FCC7F47}" srcOrd="1" destOrd="0" presId="urn:microsoft.com/office/officeart/2005/8/layout/chevron1"/>
    <dgm:cxn modelId="{DE460271-283C-44D5-8E51-C7D3917EB6F2}" type="presParOf" srcId="{7D8D5EA2-55AC-49F3-B018-32ED7E9FEAE6}" destId="{72A0ABD9-0D59-474D-B16C-C78BBD3FD711}" srcOrd="2" destOrd="0" presId="urn:microsoft.com/office/officeart/2005/8/layout/chevron1"/>
    <dgm:cxn modelId="{B4E2F644-FE87-42C7-AACE-891169E88721}" type="presParOf" srcId="{7D8D5EA2-55AC-49F3-B018-32ED7E9FEAE6}" destId="{288B0995-8F92-4035-B7AB-7C7F76B63013}" srcOrd="3" destOrd="0" presId="urn:microsoft.com/office/officeart/2005/8/layout/chevron1"/>
    <dgm:cxn modelId="{E660A98E-7513-44FD-9504-31EBA1CAF35E}" type="presParOf" srcId="{7D8D5EA2-55AC-49F3-B018-32ED7E9FEAE6}" destId="{AD33AF54-38DD-4E22-9E88-0D291225B85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8715F1-F8DC-410D-896E-E5B0041DEC53}">
      <dsp:nvSpPr>
        <dsp:cNvPr id="0" name=""/>
        <dsp:cNvSpPr/>
      </dsp:nvSpPr>
      <dsp:spPr>
        <a:xfrm>
          <a:off x="0" y="1440495"/>
          <a:ext cx="4198231" cy="167929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033" tIns="86678" rIns="86678" bIns="86678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/>
            <a:t>2515</a:t>
          </a:r>
        </a:p>
      </dsp:txBody>
      <dsp:txXfrm>
        <a:off x="839646" y="1440495"/>
        <a:ext cx="2518939" cy="1679292"/>
      </dsp:txXfrm>
    </dsp:sp>
    <dsp:sp modelId="{72A0ABD9-0D59-474D-B16C-C78BBD3FD711}">
      <dsp:nvSpPr>
        <dsp:cNvPr id="0" name=""/>
        <dsp:cNvSpPr/>
      </dsp:nvSpPr>
      <dsp:spPr>
        <a:xfrm>
          <a:off x="3781853" y="1393408"/>
          <a:ext cx="4198231" cy="1679292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033" tIns="86678" rIns="86678" bIns="86678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/>
            <a:t>2555</a:t>
          </a:r>
        </a:p>
      </dsp:txBody>
      <dsp:txXfrm>
        <a:off x="4621499" y="1393408"/>
        <a:ext cx="2518939" cy="1679292"/>
      </dsp:txXfrm>
    </dsp:sp>
    <dsp:sp modelId="{AD33AF54-38DD-4E22-9E88-0D291225B85A}">
      <dsp:nvSpPr>
        <dsp:cNvPr id="0" name=""/>
        <dsp:cNvSpPr/>
      </dsp:nvSpPr>
      <dsp:spPr>
        <a:xfrm>
          <a:off x="7560261" y="1393408"/>
          <a:ext cx="4198231" cy="1679292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033" tIns="86678" rIns="86678" bIns="86678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/>
            <a:t>2556</a:t>
          </a:r>
        </a:p>
      </dsp:txBody>
      <dsp:txXfrm>
        <a:off x="8399907" y="1393408"/>
        <a:ext cx="2518939" cy="1679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4029" y="770029"/>
            <a:ext cx="10383939" cy="2036067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4800">
                <a:solidFill>
                  <a:srgbClr val="990099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4038" y="2818181"/>
            <a:ext cx="10383940" cy="814427"/>
          </a:xfrm>
        </p:spPr>
        <p:txBody>
          <a:bodyPr>
            <a:normAutofit/>
          </a:bodyPr>
          <a:lstStyle>
            <a:lvl1pPr marL="0" indent="0" algn="r">
              <a:buNone/>
              <a:defRPr sz="3733" b="0" i="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87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713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164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39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0272-1F44-4F79-B106-38C8DE05032E}" type="datetimeFigureOut">
              <a:rPr lang="th-TH" smtClean="0"/>
              <a:pPr/>
              <a:t>30/10/65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6020-5AF8-4A43-9DBF-901FE20B028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243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551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9110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18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667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266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229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0" y="374903"/>
            <a:ext cx="10994760" cy="814428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rgbClr val="99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621" y="1596540"/>
            <a:ext cx="10994760" cy="4886557"/>
          </a:xfrm>
        </p:spPr>
        <p:txBody>
          <a:bodyPr/>
          <a:lstStyle>
            <a:lvl1pPr algn="l">
              <a:defRPr sz="3733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8468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0097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2016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8867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194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55835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7455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18946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501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9935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63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113" y="374900"/>
            <a:ext cx="8144267" cy="763525"/>
          </a:xfrm>
        </p:spPr>
        <p:txBody>
          <a:bodyPr>
            <a:normAutofit/>
          </a:bodyPr>
          <a:lstStyle>
            <a:lvl1pPr algn="l">
              <a:defRPr sz="4800">
                <a:solidFill>
                  <a:srgbClr val="99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9113" y="1392936"/>
            <a:ext cx="8144267" cy="4885021"/>
          </a:xfrm>
        </p:spPr>
        <p:txBody>
          <a:bodyPr/>
          <a:lstStyle>
            <a:lvl1pPr>
              <a:defRPr sz="3733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795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44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392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235" y="374901"/>
            <a:ext cx="10587545" cy="814427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rgbClr val="99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839" y="1577497"/>
            <a:ext cx="5386917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5839" y="2207361"/>
            <a:ext cx="5386917" cy="3035059"/>
          </a:xfrm>
        </p:spPr>
        <p:txBody>
          <a:bodyPr/>
          <a:lstStyle>
            <a:lvl1pPr algn="ctr">
              <a:defRPr sz="3200">
                <a:solidFill>
                  <a:schemeClr val="tx1"/>
                </a:solidFill>
              </a:defRPr>
            </a:lvl1pPr>
            <a:lvl2pPr algn="ctr">
              <a:defRPr sz="2667">
                <a:solidFill>
                  <a:schemeClr val="tx1"/>
                </a:solidFill>
              </a:defRPr>
            </a:lvl2pPr>
            <a:lvl3pPr algn="ctr">
              <a:defRPr sz="2400">
                <a:solidFill>
                  <a:schemeClr val="tx1"/>
                </a:solidFill>
              </a:defRPr>
            </a:lvl3pPr>
            <a:lvl4pPr algn="ctr">
              <a:defRPr sz="2133">
                <a:solidFill>
                  <a:schemeClr val="tx1"/>
                </a:solidFill>
              </a:defRPr>
            </a:lvl4pPr>
            <a:lvl5pPr algn="ctr">
              <a:defRPr sz="2133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9" y="1577497"/>
            <a:ext cx="5389033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9" y="2207361"/>
            <a:ext cx="5389033" cy="3035059"/>
          </a:xfrm>
        </p:spPr>
        <p:txBody>
          <a:bodyPr/>
          <a:lstStyle>
            <a:lvl1pPr algn="ctr">
              <a:defRPr sz="3200">
                <a:solidFill>
                  <a:schemeClr val="tx1"/>
                </a:solidFill>
              </a:defRPr>
            </a:lvl1pPr>
            <a:lvl2pPr algn="ctr">
              <a:defRPr sz="2667">
                <a:solidFill>
                  <a:schemeClr val="tx1"/>
                </a:solidFill>
              </a:defRPr>
            </a:lvl2pPr>
            <a:lvl3pPr algn="ctr">
              <a:defRPr sz="2400">
                <a:solidFill>
                  <a:schemeClr val="tx1"/>
                </a:solidFill>
              </a:defRPr>
            </a:lvl3pPr>
            <a:lvl4pPr algn="ctr">
              <a:defRPr sz="2133">
                <a:solidFill>
                  <a:schemeClr val="tx1"/>
                </a:solidFill>
              </a:defRPr>
            </a:lvl4pPr>
            <a:lvl5pPr algn="ctr">
              <a:defRPr sz="2133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886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62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3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0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6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0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12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5E39C3-7456-45B2-95B5-911F17105670}"/>
              </a:ext>
            </a:extLst>
          </p:cNvPr>
          <p:cNvSpPr txBox="1"/>
          <p:nvPr userDrawn="1"/>
        </p:nvSpPr>
        <p:spPr>
          <a:xfrm>
            <a:off x="-12200" y="6951663"/>
            <a:ext cx="11186167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HOMEPPT.COM</a:t>
            </a:r>
          </a:p>
          <a:p>
            <a:r>
              <a:rPr lang="en-US" sz="1867" dirty="0">
                <a:solidFill>
                  <a:schemeClr val="bg1">
                    <a:lumMod val="65000"/>
                  </a:schemeClr>
                </a:solidFill>
              </a:rPr>
              <a:t>www.homeppt.com</a:t>
            </a:r>
          </a:p>
        </p:txBody>
      </p:sp>
    </p:spTree>
    <p:extLst>
      <p:ext uri="{BB962C8B-B14F-4D97-AF65-F5344CB8AC3E}">
        <p14:creationId xmlns:p14="http://schemas.microsoft.com/office/powerpoint/2010/main" val="3037722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711" r:id="rId13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158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jpe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s://www.facebook.com/hashtag/%E0%B8%AB%E0%B8%AD%E0%B8%9E%E0%B8%B1%E0%B8%81%E0%B8%99%E0%B8%B1%E0%B8%81%E0%B9%80%E0%B8%A3%E0%B8%B5%E0%B8%A2%E0%B8%99%E0%B8%84%E0%B8%A3%E0%B8%B4%E0%B8%95%E0%B8%AA%E0%B9%8C?source=feed_text&amp;__xts__%5b0%5d=68.ARD8pPhkLuT3lbAf4-VGT1QCnal0Dbb9swhagff7MPu5xw1ZHSr82zszo_8tjMVezq103JCPLG-7sXX02TZpz_3ITUfoqLkorpDuSkbdiuf-gzLlk49jbYT4vdqKRpcuLJJDytIngKln&amp;__tn__=K-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61651" y="2936839"/>
            <a:ext cx="7766936" cy="984322"/>
          </a:xfrm>
        </p:spPr>
        <p:txBody>
          <a:bodyPr/>
          <a:lstStyle/>
          <a:p>
            <a:pPr algn="ctr"/>
            <a:r>
              <a:rPr lang="ja-JP" altLang="en-US" sz="4800" b="1" spc="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天课</a:t>
            </a:r>
            <a:r>
              <a:rPr lang="th-TH" altLang="ja-JP" sz="4800" b="1" spc="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  </a:t>
            </a:r>
            <a:br>
              <a:rPr lang="th-TH" altLang="ja-JP" sz="4800" b="1" spc="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altLang="ja-JP" sz="4800" b="1" spc="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 ภาษีสวรรค์</a:t>
            </a:r>
            <a:endParaRPr lang="en-US" sz="4800" b="1" spc="6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2900" y="4124684"/>
            <a:ext cx="8672754" cy="1096899"/>
          </a:xfrm>
        </p:spPr>
        <p:txBody>
          <a:bodyPr>
            <a:noAutofit/>
          </a:bodyPr>
          <a:lstStyle/>
          <a:p>
            <a:pPr algn="ctr"/>
            <a:r>
              <a:rPr lang="th-TH" sz="4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กองทุน</a:t>
            </a:r>
            <a:r>
              <a:rPr lang="th-TH" sz="4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ซะ</a:t>
            </a:r>
            <a:r>
              <a:rPr lang="th-TH" sz="4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กาต(</a:t>
            </a:r>
            <a:r>
              <a:rPr lang="th-TH" sz="4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บัยตุ้ล</a:t>
            </a:r>
            <a:r>
              <a:rPr lang="th-TH" sz="4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มาล)เชียงใหม่ </a:t>
            </a:r>
          </a:p>
          <a:p>
            <a:pPr algn="ctr"/>
            <a:r>
              <a:rPr lang="th-TH" sz="4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สำนักงานคณะกรรมการอิสลามประจำจังหวัดเชียงใหม่</a:t>
            </a:r>
            <a:endParaRPr lang="en-US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รูปภาพ 2">
            <a:extLst>
              <a:ext uri="{FF2B5EF4-FFF2-40B4-BE49-F238E27FC236}">
                <a16:creationId xmlns:a16="http://schemas.microsoft.com/office/drawing/2014/main" id="{CCD64E7F-3D16-4541-8931-722A98C52C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01" b="99475" l="3438" r="96354">
                        <a14:foregroundMark x1="49688" y1="3151" x2="76458" y2="39601"/>
                        <a14:foregroundMark x1="76458" y1="39601" x2="95833" y2="50315"/>
                        <a14:foregroundMark x1="8021" y1="50315" x2="23438" y2="59034"/>
                        <a14:foregroundMark x1="50208" y1="20798" x2="51667" y2="86029"/>
                        <a14:foregroundMark x1="19375" y1="51261" x2="50729" y2="50315"/>
                        <a14:foregroundMark x1="50729" y1="50315" x2="85625" y2="50315"/>
                        <a14:foregroundMark x1="49688" y1="2101" x2="52188" y2="20273"/>
                        <a14:foregroundMark x1="50729" y1="99475" x2="49167" y2="80777"/>
                        <a14:foregroundMark x1="60938" y1="72584" x2="60938" y2="30567"/>
                        <a14:foregroundMark x1="38854" y1="76681" x2="39375" y2="32668"/>
                        <a14:foregroundMark x1="46042" y1="63235" x2="52708" y2="36239"/>
                        <a14:foregroundMark x1="3438" y1="49790" x2="22500" y2="39391"/>
                        <a14:foregroundMark x1="22500" y1="39391" x2="48021" y2="7248"/>
                        <a14:foregroundMark x1="48021" y1="7248" x2="48125" y2="5777"/>
                        <a14:foregroundMark x1="7083" y1="47689" x2="27604" y2="38235"/>
                        <a14:foregroundMark x1="27604" y1="38235" x2="16771" y2="39916"/>
                        <a14:foregroundMark x1="6563" y1="48214" x2="46563" y2="7773"/>
                        <a14:foregroundMark x1="51250" y1="6828" x2="95938" y2="50210"/>
                        <a14:foregroundMark x1="95938" y1="50210" x2="96354" y2="50315"/>
                        <a14:foregroundMark x1="50729" y1="6303" x2="93854" y2="47689"/>
                        <a14:foregroundMark x1="86146" y1="40441" x2="51667" y2="4202"/>
                        <a14:foregroundMark x1="3438" y1="50315" x2="51250" y2="97899"/>
                        <a14:foregroundMark x1="34271" y1="80252" x2="5313" y2="51471"/>
                        <a14:foregroundMark x1="5313" y1="51471" x2="3958" y2="50735"/>
                        <a14:foregroundMark x1="96354" y1="50735" x2="50729" y2="973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01954"/>
            <a:ext cx="2787151" cy="276392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F8823B-7251-4FED-855B-D333809CEB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715" y="594806"/>
            <a:ext cx="2787151" cy="2778856"/>
          </a:xfrm>
          <a:prstGeom prst="ellipse">
            <a:avLst/>
          </a:prstGeom>
          <a:ln>
            <a:solidFill>
              <a:schemeClr val="bg1"/>
            </a:solidFill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0013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_Chart ผู้มีสิทธิ์รับซะกาต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953" y="740800"/>
            <a:ext cx="9461326" cy="52599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316" y="5262119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ไม่ได้รับการสนับสนุนทุนการศึกษาแบบเต็มจำนวนจากบุคคล องค์กรหรือหน่วยงานใด(นักล่าทุน)  ยกเว้นการกู้ยืมเพื่อการศึกษาจากรัฐบาลและเอกชน สนับสนุนการเรียนศาสนาแม้ไปเรียนต่างถิ่น ไม่จำกัดระดับการศึกษา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0316" y="232968"/>
            <a:ext cx="36899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u="sng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ไม่ใช่สวัสดิการของผู้สูงอายุ </a:t>
            </a:r>
            <a:r>
              <a:rPr lang="th-TH" sz="2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ต้องไม่ได้รับการอุปการะจากผู้มีหน้าที่ต้องเลี้ยงดู หรือให้แต่ไม่เพียงพอ ต้องทำความเข้าใจกับบุตรหลาน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4925" y="717573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โรงเรียน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ฟัร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ดู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อีน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มักตับ </a:t>
            </a:r>
          </a:p>
          <a:p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ฮา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ฟิส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โรงเรียนสอนศาสนา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23091" y="2407226"/>
            <a:ext cx="189207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ผู้ที่มีอาชีพอยู่แล้ว เป็นผู้ที่รับผิดชอบค่าใช้จ่ายหลักของครอบครัว ไม่เป็นบุคคลก่อหนี้สินและใช้จ่ายฟุ่มเฟือย โครงการอาชีพที่มีความเป็นไปได้ จะพิจารณาช่วยเหลือ</a:t>
            </a:r>
            <a:r>
              <a:rPr lang="th-TH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ตลอดทั้ง</a:t>
            </a:r>
            <a:r>
              <a:rPr lang="th-TH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ปีจนกว่าจะไปต่อได้ โดยมีที่ปรึกษาคอยดูแลรายงานความก้าวหน้าทุกเดือน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67463" y="5657671"/>
            <a:ext cx="2454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ระบุความต้องการได้ชัดเจน(อยากให้ช่วยตรงไหร) </a:t>
            </a:r>
            <a:r>
              <a:rPr lang="th-TH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ไม่ใช่</a:t>
            </a:r>
            <a:r>
              <a:rPr lang="th-TH" b="1" u="sng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ซะ</a:t>
            </a:r>
            <a:r>
              <a:rPr lang="th-TH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กาตอุบัติเหตุ หรือเอ็นดู ไม่ใช่กลุ่มขอซอดอเกาะอาชีพ</a:t>
            </a: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66D010BC-9A9F-4148-B368-855BD1E8F818}"/>
              </a:ext>
            </a:extLst>
          </p:cNvPr>
          <p:cNvSpPr txBox="1"/>
          <p:nvPr/>
        </p:nvSpPr>
        <p:spPr>
          <a:xfrm>
            <a:off x="120316" y="1118937"/>
            <a:ext cx="1515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accent3">
                    <a:lumMod val="50000"/>
                  </a:schemeClr>
                </a:solidFill>
              </a:rPr>
              <a:t>อนุมัติแล้วทยอยจ่ายรายเดือน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6DA04FF7-06E3-422A-BDE5-C8F91F49F7DD}"/>
              </a:ext>
            </a:extLst>
          </p:cNvPr>
          <p:cNvSpPr txBox="1"/>
          <p:nvPr/>
        </p:nvSpPr>
        <p:spPr>
          <a:xfrm>
            <a:off x="5606716" y="1448686"/>
            <a:ext cx="1215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ขอให้ได้ตลอดปี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144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_chartรูปแบบการจ่ายซะกาต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68765"/>
            <a:ext cx="9144000" cy="652047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867800" y="362096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srgbClr val="4FB4FF"/>
                </a:solidFill>
              </a:rPr>
              <a:t>ชดเชยรายได้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9412BC94-0747-460E-88C6-59D9977F48E7}"/>
              </a:ext>
            </a:extLst>
          </p:cNvPr>
          <p:cNvSpPr txBox="1"/>
          <p:nvPr/>
        </p:nvSpPr>
        <p:spPr>
          <a:xfrm>
            <a:off x="2260322" y="485620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schemeClr val="accent6">
                    <a:lumMod val="75000"/>
                  </a:schemeClr>
                </a:solidFill>
              </a:rPr>
              <a:t>ชดเชยรายได้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2091774E-C051-47EA-86A1-0812F422D345}"/>
              </a:ext>
            </a:extLst>
          </p:cNvPr>
          <p:cNvSpPr txBox="1"/>
          <p:nvPr/>
        </p:nvSpPr>
        <p:spPr>
          <a:xfrm>
            <a:off x="7967700" y="22573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srgbClr val="4FB4FF"/>
                </a:solidFill>
              </a:rPr>
              <a:t>ชดเชยรายได้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43C515-FBB6-48EC-9E4A-4885C5B938F3}"/>
              </a:ext>
            </a:extLst>
          </p:cNvPr>
          <p:cNvSpPr txBox="1"/>
          <p:nvPr/>
        </p:nvSpPr>
        <p:spPr>
          <a:xfrm>
            <a:off x="481525" y="12344"/>
            <a:ext cx="113431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spc="600" dirty="0">
                <a:solidFill>
                  <a:srgbClr val="7030A0"/>
                </a:solidFill>
                <a:cs typeface="+mj-cs"/>
              </a:rPr>
              <a:t>กองทุนต่างๆในบ</a:t>
            </a:r>
            <a:r>
              <a:rPr lang="th-TH" sz="4000" b="1" spc="600" dirty="0" err="1">
                <a:solidFill>
                  <a:srgbClr val="7030A0"/>
                </a:solidFill>
                <a:cs typeface="+mj-cs"/>
              </a:rPr>
              <a:t>ัยตุ้ล</a:t>
            </a:r>
            <a:r>
              <a:rPr lang="th-TH" sz="4000" b="1" spc="600" dirty="0">
                <a:solidFill>
                  <a:srgbClr val="7030A0"/>
                </a:solidFill>
                <a:cs typeface="+mj-cs"/>
              </a:rPr>
              <a:t>มาล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326B88-6E11-4C54-8CB6-BC857534A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25" y="1112462"/>
            <a:ext cx="1353429" cy="13412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EDC6A2-AF10-4A7F-9CF9-D2D8166BB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31" y="2910795"/>
            <a:ext cx="1201016" cy="10364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730806-34CC-409A-868E-C0A6C7654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25" y="4522956"/>
            <a:ext cx="1274174" cy="96325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E80987A-2D48-4DFF-AE0C-1E331CE7EDDF}"/>
              </a:ext>
            </a:extLst>
          </p:cNvPr>
          <p:cNvGrpSpPr/>
          <p:nvPr/>
        </p:nvGrpSpPr>
        <p:grpSpPr>
          <a:xfrm>
            <a:off x="2285881" y="1168694"/>
            <a:ext cx="7546912" cy="1459048"/>
            <a:chOff x="367664" y="33277"/>
            <a:chExt cx="7072751" cy="1249125"/>
          </a:xfrm>
          <a:scene3d>
            <a:camera prst="orthographicFront"/>
            <a:lightRig rig="flat" dir="t"/>
          </a:scene3d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0589468-8103-414E-AD19-07B1AD2E0D7C}"/>
                </a:ext>
              </a:extLst>
            </p:cNvPr>
            <p:cNvSpPr/>
            <p:nvPr/>
          </p:nvSpPr>
          <p:spPr>
            <a:xfrm>
              <a:off x="367664" y="33277"/>
              <a:ext cx="6635499" cy="112176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Rectangle: Rounded Corners 4">
              <a:extLst>
                <a:ext uri="{FF2B5EF4-FFF2-40B4-BE49-F238E27FC236}">
                  <a16:creationId xmlns:a16="http://schemas.microsoft.com/office/drawing/2014/main" id="{03F7CB22-74B2-4293-8EFA-46AC960723E0}"/>
                </a:ext>
              </a:extLst>
            </p:cNvPr>
            <p:cNvSpPr txBox="1"/>
            <p:nvPr/>
          </p:nvSpPr>
          <p:spPr>
            <a:xfrm>
              <a:off x="436383" y="270162"/>
              <a:ext cx="7004032" cy="101224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94556" tIns="0" rIns="194556" bIns="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h-TH" sz="4400" b="1" kern="1200" spc="300" dirty="0">
                  <a:solidFill>
                    <a:srgbClr val="FF0000"/>
                  </a:solidFill>
                  <a:cs typeface="+mj-cs"/>
                </a:rPr>
                <a:t>กองทุน</a:t>
              </a:r>
              <a:r>
                <a:rPr lang="th-TH" sz="4400" b="1" kern="1200" spc="300" dirty="0" err="1">
                  <a:solidFill>
                    <a:srgbClr val="FF0000"/>
                  </a:solidFill>
                  <a:cs typeface="+mj-cs"/>
                </a:rPr>
                <a:t>ซะ</a:t>
              </a:r>
              <a:r>
                <a:rPr lang="th-TH" sz="4400" b="1" kern="1200" spc="300" dirty="0">
                  <a:solidFill>
                    <a:srgbClr val="FF0000"/>
                  </a:solidFill>
                  <a:cs typeface="+mj-cs"/>
                </a:rPr>
                <a:t>กาต     </a:t>
              </a:r>
              <a:r>
                <a:rPr lang="en-US" sz="4400" b="1" kern="1200" spc="300" dirty="0">
                  <a:solidFill>
                    <a:srgbClr val="FF0000"/>
                  </a:solidFill>
                  <a:cs typeface="+mj-cs"/>
                </a:rPr>
                <a:t>  2</a:t>
              </a:r>
              <a:r>
                <a:rPr lang="en-US" sz="4400" b="1" spc="300" dirty="0">
                  <a:solidFill>
                    <a:srgbClr val="FF0000"/>
                  </a:solidFill>
                  <a:cs typeface="+mj-cs"/>
                </a:rPr>
                <a:t>,417</a:t>
              </a:r>
              <a:r>
                <a:rPr lang="en-US" sz="4400" b="1" kern="1200" spc="300" dirty="0">
                  <a:solidFill>
                    <a:srgbClr val="FF0000"/>
                  </a:solidFill>
                  <a:cs typeface="+mj-cs"/>
                </a:rPr>
                <a:t>,345</a:t>
              </a:r>
              <a:endParaRPr lang="th-TH" sz="4400" b="1" kern="1200" spc="300" dirty="0">
                <a:solidFill>
                  <a:srgbClr val="FF0000"/>
                </a:solidFill>
                <a:cs typeface="+mj-c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6744443-A676-44C8-949A-7548FDD47F64}"/>
              </a:ext>
            </a:extLst>
          </p:cNvPr>
          <p:cNvGrpSpPr/>
          <p:nvPr/>
        </p:nvGrpSpPr>
        <p:grpSpPr>
          <a:xfrm>
            <a:off x="2279802" y="2737348"/>
            <a:ext cx="7086426" cy="1310279"/>
            <a:chOff x="367664" y="1756957"/>
            <a:chExt cx="6608373" cy="1121760"/>
          </a:xfrm>
          <a:scene3d>
            <a:camera prst="orthographicFront"/>
            <a:lightRig rig="flat" dir="t"/>
          </a:scene3d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746CDEC-A085-4C63-A1E4-A1FCF792AE29}"/>
                </a:ext>
              </a:extLst>
            </p:cNvPr>
            <p:cNvSpPr/>
            <p:nvPr/>
          </p:nvSpPr>
          <p:spPr>
            <a:xfrm>
              <a:off x="367664" y="1756957"/>
              <a:ext cx="6608373" cy="112176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2" name="Rectangle: Rounded Corners 6">
              <a:extLst>
                <a:ext uri="{FF2B5EF4-FFF2-40B4-BE49-F238E27FC236}">
                  <a16:creationId xmlns:a16="http://schemas.microsoft.com/office/drawing/2014/main" id="{C11616F9-C0F1-4BB8-A6B0-13060F7D2217}"/>
                </a:ext>
              </a:extLst>
            </p:cNvPr>
            <p:cNvSpPr txBox="1"/>
            <p:nvPr/>
          </p:nvSpPr>
          <p:spPr>
            <a:xfrm>
              <a:off x="422424" y="1811717"/>
              <a:ext cx="6498853" cy="101224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94556" tIns="0" rIns="194556" bIns="0" numCol="1" spcCol="1270" anchor="ctr" anchorCtr="0">
              <a:noAutofit/>
            </a:bodyPr>
            <a:lstStyle/>
            <a:p>
              <a:pPr marL="0" lvl="0" indent="0" algn="l" defTabSz="1955800"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th-TH" sz="4400" b="1" kern="1200" spc="300" dirty="0">
                  <a:solidFill>
                    <a:srgbClr val="FF0000"/>
                  </a:solidFill>
                  <a:cs typeface="+mj-cs"/>
                </a:rPr>
                <a:t>กองทุนซอดาเกาะ</a:t>
              </a:r>
              <a:r>
                <a:rPr lang="th-TH" sz="4400" b="1" kern="1200" spc="300" dirty="0" err="1">
                  <a:solidFill>
                    <a:srgbClr val="FF0000"/>
                  </a:solidFill>
                  <a:cs typeface="+mj-cs"/>
                </a:rPr>
                <a:t>ห์</a:t>
              </a:r>
              <a:endParaRPr lang="th-TH" sz="4400" b="1" kern="1200" spc="300" dirty="0">
                <a:solidFill>
                  <a:srgbClr val="FF0000"/>
                </a:solidFill>
                <a:cs typeface="+mj-cs"/>
              </a:endParaRPr>
            </a:p>
            <a:p>
              <a:pPr marL="0" lvl="0" indent="0" algn="l" defTabSz="1955800"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th-TH" sz="4400" b="1" kern="1200" spc="300" dirty="0">
                  <a:solidFill>
                    <a:srgbClr val="FF0000"/>
                  </a:solidFill>
                  <a:cs typeface="+mj-cs"/>
                </a:rPr>
                <a:t>และการสงเคราะห์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6C8BB23-A7C2-486C-902F-1699587E4D27}"/>
              </a:ext>
            </a:extLst>
          </p:cNvPr>
          <p:cNvGrpSpPr/>
          <p:nvPr/>
        </p:nvGrpSpPr>
        <p:grpSpPr>
          <a:xfrm>
            <a:off x="2279802" y="4349441"/>
            <a:ext cx="7086426" cy="1310279"/>
            <a:chOff x="367664" y="3480638"/>
            <a:chExt cx="6625719" cy="1121760"/>
          </a:xfrm>
          <a:scene3d>
            <a:camera prst="orthographicFront"/>
            <a:lightRig rig="flat" dir="t"/>
          </a:scene3d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D7A8BDF-F8CC-443B-BDB5-C1A5B1335E40}"/>
                </a:ext>
              </a:extLst>
            </p:cNvPr>
            <p:cNvSpPr/>
            <p:nvPr/>
          </p:nvSpPr>
          <p:spPr>
            <a:xfrm>
              <a:off x="367664" y="3480638"/>
              <a:ext cx="6625719" cy="112176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Rectangle: Rounded Corners 8">
              <a:extLst>
                <a:ext uri="{FF2B5EF4-FFF2-40B4-BE49-F238E27FC236}">
                  <a16:creationId xmlns:a16="http://schemas.microsoft.com/office/drawing/2014/main" id="{EEB76719-837B-4537-9441-72C1DDC6024F}"/>
                </a:ext>
              </a:extLst>
            </p:cNvPr>
            <p:cNvSpPr txBox="1"/>
            <p:nvPr/>
          </p:nvSpPr>
          <p:spPr>
            <a:xfrm>
              <a:off x="422424" y="3535398"/>
              <a:ext cx="6516199" cy="101224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94556" tIns="0" rIns="194556" bIns="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h-TH" sz="4400" b="1" kern="1200" spc="300" dirty="0">
                  <a:solidFill>
                    <a:srgbClr val="FF0000"/>
                  </a:solidFill>
                  <a:cs typeface="+mj-cs"/>
                </a:rPr>
                <a:t>กองทุนเด็กกำพร้า</a:t>
              </a:r>
              <a:r>
                <a:rPr lang="en-US" sz="4400" b="1" kern="1200" spc="300" dirty="0">
                  <a:solidFill>
                    <a:srgbClr val="FF0000"/>
                  </a:solidFill>
                  <a:cs typeface="+mj-cs"/>
                </a:rPr>
                <a:t>     144,000</a:t>
              </a:r>
              <a:endParaRPr lang="th-TH" sz="4400" b="1" kern="1200" spc="300" dirty="0">
                <a:solidFill>
                  <a:srgbClr val="FF0000"/>
                </a:solidFill>
                <a:cs typeface="+mj-cs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2D1C648-7F46-4031-A375-68811AD7D4D2}"/>
              </a:ext>
            </a:extLst>
          </p:cNvPr>
          <p:cNvSpPr txBox="1"/>
          <p:nvPr/>
        </p:nvSpPr>
        <p:spPr>
          <a:xfrm>
            <a:off x="3006799" y="2894490"/>
            <a:ext cx="610537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kern="1200" spc="300" dirty="0">
                <a:solidFill>
                  <a:srgbClr val="FF0000"/>
                </a:solidFill>
                <a:cs typeface="+mj-cs"/>
              </a:rPr>
              <a:t>                                    </a:t>
            </a:r>
            <a:r>
              <a:rPr lang="en-US" sz="4400" b="1" kern="1200" spc="300" dirty="0">
                <a:solidFill>
                  <a:srgbClr val="FF0000"/>
                </a:solidFill>
                <a:cs typeface="+mj-cs"/>
              </a:rPr>
              <a:t>35</a:t>
            </a:r>
            <a:r>
              <a:rPr lang="en-US" sz="4400" b="1" spc="300" dirty="0">
                <a:solidFill>
                  <a:srgbClr val="FF0000"/>
                </a:solidFill>
                <a:cs typeface="+mj-cs"/>
              </a:rPr>
              <a:t>,000</a:t>
            </a:r>
            <a:endParaRPr lang="th-TH" sz="4400" dirty="0"/>
          </a:p>
        </p:txBody>
      </p:sp>
    </p:spTree>
    <p:extLst>
      <p:ext uri="{BB962C8B-B14F-4D97-AF65-F5344CB8AC3E}">
        <p14:creationId xmlns:p14="http://schemas.microsoft.com/office/powerpoint/2010/main" val="4046750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D707EE2-8215-4536-B3AD-31071678F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554701"/>
          </a:xfrm>
        </p:spPr>
        <p:txBody>
          <a:bodyPr>
            <a:normAutofit/>
          </a:bodyPr>
          <a:lstStyle/>
          <a:p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rdia New" panose="020B0304020202020204" pitchFamily="34" charset="-34"/>
              </a:rPr>
              <a:t>จดทะเบียนอย่างถูกต้องตามระเบียบกอท.ว่าด้วยการส่งเสริมกิจการกองทุน</a:t>
            </a:r>
            <a:r>
              <a:rPr lang="th-TH" sz="2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rdia New" panose="020B0304020202020204" pitchFamily="34" charset="-34"/>
              </a:rPr>
              <a:t>ซะ</a:t>
            </a:r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rdia New" panose="020B0304020202020204" pitchFamily="34" charset="-34"/>
              </a:rPr>
              <a:t>กาต พ.ศ. </a:t>
            </a:r>
            <a:r>
              <a:rPr lang="en-US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2559 </a:t>
            </a:r>
            <a:endParaRPr lang="en-US" dirty="0"/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F0EEF660-4166-4490-8DE3-D24C08FF7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157" y="733647"/>
            <a:ext cx="10281685" cy="597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297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63" y="1268760"/>
            <a:ext cx="1062207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11624" y="404665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งานวันคืนสิทธิ์ สำหรับผู้รับ</a:t>
            </a:r>
            <a:r>
              <a:rPr lang="th-TH" sz="44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ซะ</a:t>
            </a:r>
            <a:r>
              <a:rPr lang="th-TH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กาต</a:t>
            </a:r>
          </a:p>
        </p:txBody>
      </p:sp>
    </p:spTree>
    <p:extLst>
      <p:ext uri="{BB962C8B-B14F-4D97-AF65-F5344CB8AC3E}">
        <p14:creationId xmlns:p14="http://schemas.microsoft.com/office/powerpoint/2010/main" val="1073150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511" y="2442574"/>
            <a:ext cx="2720192" cy="204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23C10EA4-425E-455D-B08A-150B4F73A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8" y="2442575"/>
            <a:ext cx="2720192" cy="204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E51E602-8F9B-4966-BABA-62581B95B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8" y="4603315"/>
            <a:ext cx="2720192" cy="20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554844F-9CC6-43AD-B490-9871248A7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015" y="2442574"/>
            <a:ext cx="2720192" cy="20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5A0E507-BA71-4BFD-BB3F-29FBF8B03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8" y="214542"/>
            <a:ext cx="2720192" cy="204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1EC188DF-4E19-4286-9E17-EEB82F20C7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014" y="4603314"/>
            <a:ext cx="2720191" cy="2040143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7101CE89-ADF9-4637-82D2-F92DA767A7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512" y="214541"/>
            <a:ext cx="2720190" cy="2040142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6D82425F-DEE5-4E76-8F3E-9966CF7D61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311" y="214541"/>
            <a:ext cx="2720189" cy="2040142"/>
          </a:xfrm>
          <a:prstGeom prst="rect">
            <a:avLst/>
          </a:prstGeom>
        </p:spPr>
      </p:pic>
      <p:pic>
        <p:nvPicPr>
          <p:cNvPr id="13" name="Picture 2" descr="https://scontent.fbkk2-1.fna.fbcdn.net/hphotos-xaf1/v/t1.0-9/12038062_445753875633131_5343184475649501733_n.jpg?oh=f328009eb63f8dbb8cacae14ae647089&amp;oe=568AEA98">
            <a:extLst>
              <a:ext uri="{FF2B5EF4-FFF2-40B4-BE49-F238E27FC236}">
                <a16:creationId xmlns:a16="http://schemas.microsoft.com/office/drawing/2014/main" id="{3BDDE261-E11C-4CB8-B718-21A93A8E3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453" y="3557392"/>
            <a:ext cx="3086067" cy="308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>
            <a:extLst>
              <a:ext uri="{FF2B5EF4-FFF2-40B4-BE49-F238E27FC236}">
                <a16:creationId xmlns:a16="http://schemas.microsoft.com/office/drawing/2014/main" id="{B1B0FB8C-C0CD-40DE-A6DA-A4B4078BA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452" y="214540"/>
            <a:ext cx="3084539" cy="32144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รูปภาพ 14" descr="24053.jpg">
            <a:extLst>
              <a:ext uri="{FF2B5EF4-FFF2-40B4-BE49-F238E27FC236}">
                <a16:creationId xmlns:a16="http://schemas.microsoft.com/office/drawing/2014/main" id="{4C473A80-5A01-4D61-B290-B45DC2E535D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84511" y="4603315"/>
            <a:ext cx="2720192" cy="204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72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41"/>
          <a:stretch/>
        </p:blipFill>
        <p:spPr bwMode="auto">
          <a:xfrm>
            <a:off x="112734" y="1768756"/>
            <a:ext cx="2346998" cy="4482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78268" y="691518"/>
            <a:ext cx="39917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5400" dirty="0">
                <a:solidFill>
                  <a:srgbClr val="FF0066"/>
                </a:solidFill>
              </a:rPr>
              <a:t>ส่งเสริมพัฒนาอาชีพ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52A7952-DDE8-47A1-B77A-EEDB810A6C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4" r="32405"/>
          <a:stretch/>
        </p:blipFill>
        <p:spPr bwMode="auto">
          <a:xfrm>
            <a:off x="2459732" y="1768756"/>
            <a:ext cx="2993720" cy="4382529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5D08F8E1-D172-451E-833B-C07396EFD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494" y="1768755"/>
            <a:ext cx="3456642" cy="4382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DDFEBB-474D-4BFB-8D63-C2FCDEA49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178" y="1805180"/>
            <a:ext cx="2620804" cy="4446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2619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72943" y="2454223"/>
            <a:ext cx="2482783" cy="814428"/>
          </a:xfrm>
        </p:spPr>
        <p:txBody>
          <a:bodyPr>
            <a:normAutofit fontScale="90000"/>
          </a:bodyPr>
          <a:lstStyle/>
          <a:p>
            <a:pPr algn="ctr"/>
            <a:r>
              <a:rPr lang="th-TH" sz="3600" b="1" dirty="0">
                <a:solidFill>
                  <a:srgbClr val="7030A0"/>
                </a:solidFill>
              </a:rPr>
              <a:t>ส่งเสริมต่อยอดอาชีพ</a:t>
            </a:r>
            <a:br>
              <a:rPr lang="th-TH" sz="3600" b="1" dirty="0">
                <a:solidFill>
                  <a:srgbClr val="7030A0"/>
                </a:solidFill>
              </a:rPr>
            </a:br>
            <a:r>
              <a:rPr lang="th-TH" sz="3600" b="1" dirty="0">
                <a:solidFill>
                  <a:srgbClr val="7030A0"/>
                </a:solidFill>
              </a:rPr>
              <a:t>ปรับเปลี่ยนจากผู้ที่ไม่เคยคลุม</a:t>
            </a:r>
            <a:r>
              <a:rPr lang="th-TH" sz="3600" b="1" dirty="0" err="1">
                <a:solidFill>
                  <a:srgbClr val="7030A0"/>
                </a:solidFill>
              </a:rPr>
              <a:t>ฮิญาบ</a:t>
            </a:r>
            <a:r>
              <a:rPr lang="th-TH" sz="3600" b="1" dirty="0">
                <a:solidFill>
                  <a:srgbClr val="7030A0"/>
                </a:solidFill>
              </a:rPr>
              <a:t>....ทำให้มีผลต่อตวามเชื่อมั่นของผู้ซื้อ รายได้ดีขึ้น </a:t>
            </a:r>
            <a:r>
              <a:rPr lang="th-TH" sz="3600" b="1" dirty="0" err="1">
                <a:solidFill>
                  <a:srgbClr val="7030A0"/>
                </a:solidFill>
              </a:rPr>
              <a:t>อิห</a:t>
            </a:r>
            <a:r>
              <a:rPr lang="th-TH" sz="3600" b="1" dirty="0">
                <a:solidFill>
                  <a:srgbClr val="7030A0"/>
                </a:solidFill>
              </a:rPr>
              <a:t>ม่านดีขึ้น</a:t>
            </a:r>
          </a:p>
        </p:txBody>
      </p:sp>
      <p:pic>
        <p:nvPicPr>
          <p:cNvPr id="4" name="ตัวยึดเนื้อหา 3" descr="_ต่อยอดอาชีพ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01460" y="748431"/>
            <a:ext cx="9057938" cy="5589739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952728" y="214290"/>
            <a:ext cx="57150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ฝ่ายพัฒนาอาชีพ</a:t>
            </a:r>
          </a:p>
          <a:p>
            <a:pPr algn="ctr"/>
            <a:r>
              <a:rPr lang="th-TH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“ลดความขัดสน สร้างคนให้มีรายได้”</a:t>
            </a:r>
            <a:endParaRPr lang="th-TH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algn="ctr"/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วิทยากรพิเศษ </a:t>
            </a:r>
            <a:r>
              <a:rPr lang="th-TH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“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รู้ให้ลึก </a:t>
            </a:r>
            <a:r>
              <a:rPr lang="th-TH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รู้จริง </a:t>
            </a:r>
            <a:r>
              <a:rPr lang="th-TH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เพื่อพัฒนาต่อยอด</a:t>
            </a:r>
            <a:r>
              <a:rPr lang="th-TH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”</a:t>
            </a:r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</a:p>
        </p:txBody>
      </p:sp>
      <p:pic>
        <p:nvPicPr>
          <p:cNvPr id="7" name="รูปภาพ 6" descr="วิทยากรพิเศษ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596" y="2143116"/>
            <a:ext cx="2928958" cy="4261586"/>
          </a:xfrm>
          <a:prstGeom prst="rect">
            <a:avLst/>
          </a:prstGeom>
        </p:spPr>
      </p:pic>
      <p:pic>
        <p:nvPicPr>
          <p:cNvPr id="6" name="รูปภาพ 5" descr="วิทยากรพิเศษ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1556" y="4857762"/>
            <a:ext cx="1571635" cy="1500197"/>
          </a:xfrm>
          <a:prstGeom prst="rect">
            <a:avLst/>
          </a:prstGeom>
        </p:spPr>
      </p:pic>
      <p:pic>
        <p:nvPicPr>
          <p:cNvPr id="8" name="รูปภาพ 7" descr="วิทยากรพิเศษ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53455" y="2143116"/>
            <a:ext cx="1857787" cy="4214842"/>
          </a:xfrm>
          <a:prstGeom prst="rect">
            <a:avLst/>
          </a:prstGeom>
        </p:spPr>
      </p:pic>
      <p:pic>
        <p:nvPicPr>
          <p:cNvPr id="9" name="รูปภาพ 8" descr="วิทยากรพิเศษ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1555" y="2143116"/>
            <a:ext cx="3618645" cy="2714596"/>
          </a:xfrm>
          <a:prstGeom prst="rect">
            <a:avLst/>
          </a:prstGeom>
        </p:spPr>
      </p:pic>
      <p:pic>
        <p:nvPicPr>
          <p:cNvPr id="10" name="รูปภาพ 9" descr="วิทยากรพิเศษ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53190" y="4857760"/>
            <a:ext cx="2000264" cy="150019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case อนุมัติฉุกเฉิน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697" y="851750"/>
            <a:ext cx="4231303" cy="5786454"/>
          </a:xfrm>
          <a:prstGeom prst="rect">
            <a:avLst/>
          </a:prstGeom>
        </p:spPr>
      </p:pic>
      <p:pic>
        <p:nvPicPr>
          <p:cNvPr id="6" name="รูปภาพ 5" descr="case นงเยาว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5715" y="851751"/>
            <a:ext cx="4331719" cy="57864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0" y="112075"/>
            <a:ext cx="91440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h-TH" sz="3200" b="1" dirty="0">
                <a:solidFill>
                  <a:srgbClr val="002060"/>
                </a:solidFill>
                <a:cs typeface="+mj-cs"/>
              </a:rPr>
              <a:t>พิจารณาซะ</a:t>
            </a:r>
            <a:r>
              <a:rPr lang="th-TH" sz="3200" b="1" dirty="0" err="1">
                <a:solidFill>
                  <a:srgbClr val="002060"/>
                </a:solidFill>
                <a:cs typeface="+mj-cs"/>
              </a:rPr>
              <a:t>กาต</a:t>
            </a:r>
            <a:r>
              <a:rPr lang="th-TH" sz="3200" b="1" dirty="0">
                <a:solidFill>
                  <a:srgbClr val="002060"/>
                </a:solidFill>
                <a:cs typeface="+mj-cs"/>
              </a:rPr>
              <a:t>ฉุกเฉินผ่านทาง</a:t>
            </a:r>
            <a:r>
              <a:rPr lang="th-TH" sz="3200" b="1" dirty="0" err="1">
                <a:solidFill>
                  <a:srgbClr val="002060"/>
                </a:solidFill>
                <a:cs typeface="+mj-cs"/>
              </a:rPr>
              <a:t>ไลน์</a:t>
            </a:r>
            <a:r>
              <a:rPr lang="th-TH" sz="3200" b="1" dirty="0">
                <a:solidFill>
                  <a:srgbClr val="002060"/>
                </a:solidFill>
                <a:cs typeface="+mj-cs"/>
              </a:rPr>
              <a:t>กลุ่ม คณะกรรมการกองทุน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8F33BCC-5F11-447E-9E4A-E38DD782F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59" y="399955"/>
            <a:ext cx="11305281" cy="814428"/>
          </a:xfrm>
        </p:spPr>
        <p:txBody>
          <a:bodyPr>
            <a:noAutofit/>
          </a:bodyPr>
          <a:lstStyle/>
          <a:p>
            <a:pPr algn="ctr"/>
            <a:r>
              <a:rPr lang="th-TH" sz="6000" dirty="0"/>
              <a:t>ความเป็นมากองทุน</a:t>
            </a:r>
            <a:r>
              <a:rPr lang="th-TH" sz="6000" dirty="0" err="1"/>
              <a:t>ซะ</a:t>
            </a:r>
            <a:r>
              <a:rPr lang="th-TH" sz="6000" dirty="0"/>
              <a:t>กาต(</a:t>
            </a:r>
            <a:r>
              <a:rPr lang="th-TH" sz="6000" dirty="0" err="1"/>
              <a:t>บัยตุล</a:t>
            </a:r>
            <a:r>
              <a:rPr lang="th-TH" sz="6000" dirty="0"/>
              <a:t>มาล)จังหวัดเชียงใหม่</a:t>
            </a:r>
            <a:endParaRPr lang="en-US" sz="6000" dirty="0"/>
          </a:p>
        </p:txBody>
      </p:sp>
      <p:graphicFrame>
        <p:nvGraphicFramePr>
          <p:cNvPr id="4" name="ไดอะแกรม 3">
            <a:extLst>
              <a:ext uri="{FF2B5EF4-FFF2-40B4-BE49-F238E27FC236}">
                <a16:creationId xmlns:a16="http://schemas.microsoft.com/office/drawing/2014/main" id="{1EC0C1B3-584F-4ABD-A261-3CE32AF130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8061219"/>
              </p:ext>
            </p:extLst>
          </p:nvPr>
        </p:nvGraphicFramePr>
        <p:xfrm>
          <a:off x="215029" y="0"/>
          <a:ext cx="11761939" cy="4466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401C3478-009F-4441-9220-AC72A84C5EAF}"/>
              </a:ext>
            </a:extLst>
          </p:cNvPr>
          <p:cNvSpPr txBox="1"/>
          <p:nvPr/>
        </p:nvSpPr>
        <p:spPr>
          <a:xfrm>
            <a:off x="3987452" y="3156559"/>
            <a:ext cx="34321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อั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ลม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ัร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อูม ดร.สุรินทร์ พิศสุวรรณ เยี่ยมเยียนเชียงใหม่ </a:t>
            </a:r>
          </a:p>
          <a:p>
            <a:endParaRPr lang="th-TH" sz="2400" dirty="0"/>
          </a:p>
          <a:p>
            <a:r>
              <a:rPr lang="th-TH" sz="2400" dirty="0"/>
              <a:t>ท่านได้ท้าทายว่า </a:t>
            </a:r>
            <a:r>
              <a:rPr lang="th-TH" sz="2400" i="1" dirty="0"/>
              <a:t>“ในประเทศไทยยังไม่มีกองทุน</a:t>
            </a:r>
            <a:r>
              <a:rPr lang="th-TH" sz="2400" i="1" dirty="0" err="1"/>
              <a:t>ซะ</a:t>
            </a:r>
            <a:r>
              <a:rPr lang="th-TH" sz="2400" i="1" dirty="0"/>
              <a:t>กาตระดับจังหวัดที่บริหารอย่างเป็นระบบเลย เชียงใหม่เป็นจังหวัดใหญ่ เศรษฐกิจดี มุสลิมไม่มาก น่าจะมีศักยภาพในการพัฒนาระบบการบริหารจัดการเพื่อเป็นต้นแบบให้จังหวัด</a:t>
            </a:r>
            <a:r>
              <a:rPr lang="th-TH" sz="2400" i="1" dirty="0" err="1"/>
              <a:t>ต่างๆ</a:t>
            </a:r>
            <a:r>
              <a:rPr lang="th-TH" sz="2400" i="1" dirty="0"/>
              <a:t>ในประเทศไทยได้” </a:t>
            </a:r>
            <a:endParaRPr lang="en-US" sz="2400" i="1" dirty="0"/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BDBD4924-CB8D-4964-89FE-2EA9EF3793D6}"/>
              </a:ext>
            </a:extLst>
          </p:cNvPr>
          <p:cNvSpPr txBox="1"/>
          <p:nvPr/>
        </p:nvSpPr>
        <p:spPr>
          <a:xfrm>
            <a:off x="7753611" y="3191006"/>
            <a:ext cx="34321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พัฒนาระบบการบริหารจัดการ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ซะ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กาต “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โปรง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ใสตรวจสอบได้ และพัฒนาคุณภาพชีวิตชาว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ซะ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กาต”</a:t>
            </a:r>
          </a:p>
          <a:p>
            <a:r>
              <a:rPr lang="th-TH" sz="2400" b="1" i="1" u="sng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คณะกรรมการอิสลามประจำจังหวัด</a:t>
            </a:r>
            <a:r>
              <a:rPr lang="th-TH" sz="2400" dirty="0"/>
              <a:t>ร่วมกับ</a:t>
            </a:r>
            <a:r>
              <a:rPr lang="th-TH" sz="2400" b="1" i="1" u="sng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แผนงานสร้างสุขมุสลิมไทย </a:t>
            </a:r>
            <a:r>
              <a:rPr lang="th-TH" sz="2400" dirty="0"/>
              <a:t>ดำเนินโครงการพัฒนาระบบ</a:t>
            </a:r>
            <a:r>
              <a:rPr lang="th-TH" sz="2400" dirty="0" err="1"/>
              <a:t>ซะ</a:t>
            </a:r>
            <a:r>
              <a:rPr lang="th-TH" sz="2400" dirty="0"/>
              <a:t>กาต โดยเชิญเหล่าจอมยุทธ์เปิดเวทีวิชาการ ปรึกษาหารือหาแนวทางการพัฒนาระบบการบริหารจัดการกองทุน</a:t>
            </a:r>
            <a:r>
              <a:rPr lang="th-TH" sz="2400" dirty="0" err="1"/>
              <a:t>ซะ</a:t>
            </a:r>
            <a:r>
              <a:rPr lang="th-TH" sz="2400" dirty="0"/>
              <a:t>กาตร่วมสมัย</a:t>
            </a:r>
            <a:endParaRPr lang="en-US" sz="2400" dirty="0"/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51BD851F-C0AC-44CF-80C7-7BE9BA67A35F}"/>
              </a:ext>
            </a:extLst>
          </p:cNvPr>
          <p:cNvSpPr txBox="1"/>
          <p:nvPr/>
        </p:nvSpPr>
        <p:spPr>
          <a:xfrm>
            <a:off x="197285" y="3178480"/>
            <a:ext cx="34321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จัดตั้งคลัง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ซะ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กาตจังหวัดเชียงใหม่ โดยคณะกรรมการอิสลามประจำจังหวัดเชียงใหม่</a:t>
            </a:r>
          </a:p>
          <a:p>
            <a:r>
              <a:rPr lang="th-TH" sz="2400" i="1" dirty="0"/>
              <a:t>เนื่องจากเห็นว่าการจ่าย</a:t>
            </a:r>
            <a:r>
              <a:rPr lang="th-TH" sz="2400" i="1" dirty="0" err="1"/>
              <a:t>ซะ</a:t>
            </a:r>
            <a:r>
              <a:rPr lang="th-TH" sz="2400" i="1" dirty="0"/>
              <a:t>กาตกันเองของผู้จ่ายยังไม่สอดคล้องกับเป้าหมายและหลักการอิสลาม เช่นการจ่ายแก่เฉพาะบุคคลที่ตนรู้จักหรือใกล้ชิด เช่นอิหม่าม ครู ทำให้คนที่ยากจน</a:t>
            </a:r>
            <a:r>
              <a:rPr lang="th-TH" sz="2400" i="1" dirty="0" err="1"/>
              <a:t>มากๆ</a:t>
            </a:r>
            <a:r>
              <a:rPr lang="th-TH" sz="2400" i="1" dirty="0"/>
              <a:t>แต่ไม่เป็นที่รู้จักหรือไม่มีญาติเลย ได้รับ</a:t>
            </a:r>
            <a:r>
              <a:rPr lang="th-TH" sz="2400" i="1" dirty="0" err="1"/>
              <a:t>ซะ</a:t>
            </a:r>
            <a:r>
              <a:rPr lang="th-TH" sz="2400" i="1" dirty="0"/>
              <a:t>กาตน้อยหรือไม่ได้รับเลย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0380346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2400" b="1" spc="600" dirty="0"/>
              <a:t>เจ้าหน้าที่กระทรวงพัฒนาความมั่นคงของมนุษย์ มาร่วมส่ง</a:t>
            </a:r>
            <a:br>
              <a:rPr lang="th-TH" sz="2400" b="1" spc="600" dirty="0"/>
            </a:br>
            <a:r>
              <a:rPr lang="th-TH" sz="2400" b="1" spc="600" dirty="0"/>
              <a:t>สถานีรถไฟเชียง </a:t>
            </a:r>
            <a:r>
              <a:rPr lang="en-US" sz="2400" b="1" spc="600" dirty="0"/>
              <a:t>– </a:t>
            </a:r>
            <a:r>
              <a:rPr lang="th-TH" sz="2400" b="1" spc="600" dirty="0"/>
              <a:t>สถานีรถไฟปัตตานี</a:t>
            </a:r>
            <a:endParaRPr lang="en-US" sz="2400" b="1" spc="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92" y="2096284"/>
            <a:ext cx="5205158" cy="3904750"/>
          </a:xfrm>
        </p:spPr>
      </p:pic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75FA8B3F-189A-4B96-94FD-364E94F9AB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402" y="2096283"/>
            <a:ext cx="5205156" cy="390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015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98620" y="1595037"/>
            <a:ext cx="10994760" cy="814428"/>
          </a:xfrm>
        </p:spPr>
        <p:txBody>
          <a:bodyPr>
            <a:noAutofit/>
          </a:bodyPr>
          <a:lstStyle/>
          <a:p>
            <a:r>
              <a:rPr lang="th-TH" sz="2800" b="1" dirty="0"/>
              <a:t>ที่ อ.ฝาง รองประธานคณะกรรมการอิสลามประจำจังหวัดเชียงใหม่ โดยคุณยง</a:t>
            </a:r>
            <a:r>
              <a:rPr lang="th-TH" sz="2800" b="1" dirty="0" err="1"/>
              <a:t>ยุทธ</a:t>
            </a:r>
            <a:r>
              <a:rPr lang="th-TH" sz="2800" b="1" dirty="0"/>
              <a:t> </a:t>
            </a:r>
            <a:r>
              <a:rPr lang="th-TH" sz="2800" b="1" dirty="0" err="1"/>
              <a:t>ยาณะ</a:t>
            </a:r>
            <a:r>
              <a:rPr lang="th-TH" sz="2800" b="1" dirty="0"/>
              <a:t> และคณะกรรมการอิสลามประจำมัสยิดสายฝางภาคเหนือตอนบน ได้เข้าเยี่ยมเยียนและให้กำลังใจ ผู้ประสบภัยไฟไหม้ ที่</a:t>
            </a:r>
            <a:r>
              <a:rPr lang="th-TH" sz="2800" b="1" dirty="0" err="1"/>
              <a:t>ร.ร.คริตส์</a:t>
            </a:r>
            <a:r>
              <a:rPr lang="th-TH" sz="2800" b="1" dirty="0"/>
              <a:t> ได้มอบเงินจากการรวบรวมของพี่น้องมุสลิมเชียงใหม่ จำนวนหนึ่ง </a:t>
            </a:r>
            <a:r>
              <a:rPr lang="th-TH" sz="2800" b="1" dirty="0">
                <a:hlinkClick r:id="rId2"/>
              </a:rPr>
              <a:t>#หอพัก</a:t>
            </a:r>
            <a:r>
              <a:rPr lang="th-TH" sz="2800" b="1" dirty="0" err="1">
                <a:hlinkClick r:id="rId2"/>
              </a:rPr>
              <a:t>นักเรียนคริตส์</a:t>
            </a:r>
            <a:r>
              <a:rPr lang="th-TH" sz="2800" b="1" dirty="0"/>
              <a:t> อ.ฝาง จ.เชียงใหม่</a:t>
            </a:r>
          </a:p>
        </p:txBody>
      </p:sp>
      <p:pic>
        <p:nvPicPr>
          <p:cNvPr id="4" name="ตัวยึดเนื้อหา 3" descr="37488513_819423021597138_2923214759530594304_n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1271" y="2815171"/>
            <a:ext cx="5849574" cy="3899716"/>
          </a:xfrm>
        </p:spPr>
      </p:pic>
      <p:pic>
        <p:nvPicPr>
          <p:cNvPr id="5" name="ตัวยึดเนื้อหา 3" descr="37549560_819423221597118_959913821877567488_n.jpg">
            <a:extLst>
              <a:ext uri="{FF2B5EF4-FFF2-40B4-BE49-F238E27FC236}">
                <a16:creationId xmlns:a16="http://schemas.microsoft.com/office/drawing/2014/main" id="{311777E8-687B-4A1B-9722-7814B5F1B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588" y="2815171"/>
            <a:ext cx="5849574" cy="3899716"/>
          </a:xfrm>
          <a:prstGeom prst="rect">
            <a:avLst/>
          </a:prstGeom>
        </p:spPr>
      </p:pic>
      <p:sp>
        <p:nvSpPr>
          <p:cNvPr id="6" name="ชื่อเรื่อง 1">
            <a:extLst>
              <a:ext uri="{FF2B5EF4-FFF2-40B4-BE49-F238E27FC236}">
                <a16:creationId xmlns:a16="http://schemas.microsoft.com/office/drawing/2014/main" id="{B2E3327B-E93C-4E18-A00B-94A767303A6A}"/>
              </a:ext>
            </a:extLst>
          </p:cNvPr>
          <p:cNvSpPr txBox="1">
            <a:spLocks/>
          </p:cNvSpPr>
          <p:nvPr/>
        </p:nvSpPr>
        <p:spPr>
          <a:xfrm>
            <a:off x="598620" y="374903"/>
            <a:ext cx="10994760" cy="8144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800" kern="1200" baseline="0">
                <a:solidFill>
                  <a:srgbClr val="99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/>
              <a:t>ผู้ประสบภัยไฟไหม้ ที่ ร.ร.</a:t>
            </a:r>
            <a:r>
              <a:rPr lang="th-TH" b="1" dirty="0" err="1"/>
              <a:t>คริตส์</a:t>
            </a:r>
            <a:r>
              <a:rPr lang="th-TH" b="1" dirty="0"/>
              <a:t> อ.ฝาง  (เราะ</a:t>
            </a:r>
            <a:r>
              <a:rPr lang="th-TH" b="1" dirty="0" err="1"/>
              <a:t>ห์</a:t>
            </a:r>
            <a:r>
              <a:rPr lang="th-TH" b="1" dirty="0"/>
              <a:t>มะ</a:t>
            </a:r>
            <a:r>
              <a:rPr lang="th-TH" b="1" dirty="0" err="1"/>
              <a:t>ตัลลิ้ล</a:t>
            </a:r>
            <a:r>
              <a:rPr lang="th-TH" b="1" dirty="0"/>
              <a:t>อาละมีน)</a:t>
            </a:r>
            <a:endParaRPr lang="th-TH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2800" dirty="0">
                <a:solidFill>
                  <a:srgbClr val="FF0000"/>
                </a:solidFill>
              </a:rPr>
              <a:t>ประสานความช่วยเหลือนักศึกษาจากภาคใต้ ที่ได้รับความเดือดร้อนไม่มีเงินจ่ายค่าหน่วยกิต</a:t>
            </a:r>
            <a:br>
              <a:rPr lang="th-TH" sz="2800" dirty="0">
                <a:solidFill>
                  <a:srgbClr val="FF0000"/>
                </a:solidFill>
              </a:rPr>
            </a:br>
            <a:r>
              <a:rPr lang="th-TH" sz="2800" dirty="0">
                <a:solidFill>
                  <a:srgbClr val="FF0000"/>
                </a:solidFill>
              </a:rPr>
              <a:t>นักศึกษามหาวิทยาลัยเชียงใหม่  (จำนวน 8 ราย)คณะเทคนิคการแพทย์ / คณะศึกษาศาสตร์</a:t>
            </a:r>
          </a:p>
        </p:txBody>
      </p:sp>
      <p:pic>
        <p:nvPicPr>
          <p:cNvPr id="4" name="ตัวยึดเนื้อหา 3" descr="นศ มช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1" y="1600201"/>
            <a:ext cx="3392941" cy="4525963"/>
          </a:xfrm>
        </p:spPr>
      </p:pic>
      <p:pic>
        <p:nvPicPr>
          <p:cNvPr id="5" name="รูปภาพ 4" descr="นศ มช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2993" y="1571612"/>
            <a:ext cx="5618521" cy="457203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167B1FD-742C-429E-AE0C-7EA210AD2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ช่องทางการติดต่อกองทุน</a:t>
            </a:r>
            <a:endParaRPr lang="en-US" dirty="0"/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8690BF3-86E4-461A-B50A-87DC0CB35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695" y="1656348"/>
            <a:ext cx="705852" cy="705852"/>
          </a:xfrm>
          <a:prstGeom prst="rect">
            <a:avLst/>
          </a:prstGeom>
        </p:spPr>
      </p:pic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34D9295-E0E4-4B34-AB3E-74439A132CAA}"/>
              </a:ext>
            </a:extLst>
          </p:cNvPr>
          <p:cNvSpPr txBox="1"/>
          <p:nvPr/>
        </p:nvSpPr>
        <p:spPr>
          <a:xfrm>
            <a:off x="1913021" y="1716886"/>
            <a:ext cx="5390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Zakart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กองทุน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ซะ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กาต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-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บัยตุ้ล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มาลจ.เชียงใหม่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3074" name="Picture 2" descr="makereadyweb | LINE Official Account">
            <a:extLst>
              <a:ext uri="{FF2B5EF4-FFF2-40B4-BE49-F238E27FC236}">
                <a16:creationId xmlns:a16="http://schemas.microsoft.com/office/drawing/2014/main" id="{A3053CB2-56BB-4015-813B-0AFE5DEFC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96" y="2738020"/>
            <a:ext cx="705852" cy="70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84EAFF03-CF30-4EB5-B01B-5D8BE5EBD5B8}"/>
              </a:ext>
            </a:extLst>
          </p:cNvPr>
          <p:cNvSpPr txBox="1"/>
          <p:nvPr/>
        </p:nvSpPr>
        <p:spPr>
          <a:xfrm>
            <a:off x="1913020" y="2725607"/>
            <a:ext cx="7483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กองทุน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ซะ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กาตเชียงใหม่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Line ID: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@836rahhp</a:t>
            </a:r>
            <a:r>
              <a:rPr lang="th-TH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)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3076" name="Picture 4" descr="โลโก้ Gmail ของ - ภาพฟรีบน Pixabay">
            <a:extLst>
              <a:ext uri="{FF2B5EF4-FFF2-40B4-BE49-F238E27FC236}">
                <a16:creationId xmlns:a16="http://schemas.microsoft.com/office/drawing/2014/main" id="{CF7F5B20-2CD7-4339-918A-B178BE27E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95" y="3789949"/>
            <a:ext cx="705852" cy="70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996583AC-EEBF-42F1-BF26-2A8C26C9DCBF}"/>
              </a:ext>
            </a:extLst>
          </p:cNvPr>
          <p:cNvSpPr txBox="1"/>
          <p:nvPr/>
        </p:nvSpPr>
        <p:spPr>
          <a:xfrm>
            <a:off x="1913021" y="3850487"/>
            <a:ext cx="5390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Zakartcm@gmail.com</a:t>
            </a:r>
          </a:p>
        </p:txBody>
      </p:sp>
      <p:pic>
        <p:nvPicPr>
          <p:cNvPr id="3078" name="Picture 6" descr="ผลการค้นหารูปภาพสำหรับ โลโก้โทรศัพท์">
            <a:extLst>
              <a:ext uri="{FF2B5EF4-FFF2-40B4-BE49-F238E27FC236}">
                <a16:creationId xmlns:a16="http://schemas.microsoft.com/office/drawing/2014/main" id="{1D72D5A2-7C45-47F5-A346-D521F934F6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95" y="4960938"/>
            <a:ext cx="705853" cy="70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5B23A20F-5613-4991-9668-1F0B14EAF0F5}"/>
              </a:ext>
            </a:extLst>
          </p:cNvPr>
          <p:cNvSpPr txBox="1"/>
          <p:nvPr/>
        </p:nvSpPr>
        <p:spPr>
          <a:xfrm>
            <a:off x="1913021" y="5021476"/>
            <a:ext cx="5390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082 171 3858</a:t>
            </a:r>
          </a:p>
        </p:txBody>
      </p:sp>
      <p:sp>
        <p:nvSpPr>
          <p:cNvPr id="6" name="สี่เหลี่ยมผืนผ้า: มุมมน 5">
            <a:extLst>
              <a:ext uri="{FF2B5EF4-FFF2-40B4-BE49-F238E27FC236}">
                <a16:creationId xmlns:a16="http://schemas.microsoft.com/office/drawing/2014/main" id="{45E195CD-390B-4D00-9131-7E2EA57673BA}"/>
              </a:ext>
            </a:extLst>
          </p:cNvPr>
          <p:cNvSpPr/>
          <p:nvPr/>
        </p:nvSpPr>
        <p:spPr>
          <a:xfrm>
            <a:off x="8683792" y="1185122"/>
            <a:ext cx="3356811" cy="545864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79DC88E5-F4FB-4055-8EB2-B9AADF46477D}"/>
              </a:ext>
            </a:extLst>
          </p:cNvPr>
          <p:cNvSpPr txBox="1"/>
          <p:nvPr/>
        </p:nvSpPr>
        <p:spPr>
          <a:xfrm>
            <a:off x="9046723" y="1445031"/>
            <a:ext cx="2744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cs typeface="+mj-cs"/>
              </a:rPr>
              <a:t>คู่มือกองทุน</a:t>
            </a:r>
            <a:r>
              <a:rPr lang="th-TH" sz="3600" b="1" dirty="0" err="1">
                <a:cs typeface="+mj-cs"/>
              </a:rPr>
              <a:t>ซะ</a:t>
            </a:r>
            <a:r>
              <a:rPr lang="th-TH" sz="3600" b="1" dirty="0">
                <a:cs typeface="+mj-cs"/>
              </a:rPr>
              <a:t>กาต</a:t>
            </a:r>
          </a:p>
          <a:p>
            <a:pPr algn="ctr"/>
            <a:r>
              <a:rPr lang="th-TH" sz="3600" b="1" dirty="0" err="1">
                <a:cs typeface="+mj-cs"/>
              </a:rPr>
              <a:t>บัยตุ้ล</a:t>
            </a:r>
            <a:r>
              <a:rPr lang="th-TH" sz="3600" b="1" dirty="0">
                <a:cs typeface="+mj-cs"/>
              </a:rPr>
              <a:t>มาลเชียงใหม่</a:t>
            </a:r>
            <a:endParaRPr lang="en-US" sz="3600" b="1" dirty="0">
              <a:cs typeface="+mj-cs"/>
            </a:endParaRP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39CCF805-CD92-551D-422D-7C0086CED6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3447" y="2950133"/>
            <a:ext cx="28575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75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F0B5FD-2430-D2C2-EBC6-A61E380D063E}"/>
              </a:ext>
            </a:extLst>
          </p:cNvPr>
          <p:cNvSpPr txBox="1"/>
          <p:nvPr/>
        </p:nvSpPr>
        <p:spPr>
          <a:xfrm>
            <a:off x="809418" y="1461962"/>
            <a:ext cx="1078581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	</a:t>
            </a:r>
            <a:r>
              <a:rPr lang="th-TH" sz="3600" i="1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หัวใจหลักในการบริหารจัดการกองทุน</a:t>
            </a:r>
            <a:r>
              <a:rPr lang="th-TH" sz="3600" i="1" dirty="0" err="1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ซะ</a:t>
            </a:r>
            <a:r>
              <a:rPr lang="th-TH" sz="3600" i="1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กาต(</a:t>
            </a:r>
            <a:r>
              <a:rPr lang="th-TH" sz="3600" i="1" dirty="0" err="1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บัยตุ้ล</a:t>
            </a:r>
            <a:r>
              <a:rPr lang="th-TH" sz="3600" i="1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มาล)จังหวัดเชียงใหม่คือ </a:t>
            </a: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1.การบริหารจัดการอย่างเป็นระบบ มีความทันสมัย โปร่งใสสามารถตรวจสอบได้ </a:t>
            </a:r>
            <a:r>
              <a:rPr lang="th-TH" sz="36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(ระบบเอกสาร ฐานข้อมูล การจัดทำบัญชีและการรายงานทางการเงิน)</a:t>
            </a: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2.คุณภาพชีวิตที่ดีขึ้นของผู้รับ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ซะ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กาต </a:t>
            </a:r>
            <a:r>
              <a:rPr lang="th-TH" sz="36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มีการเยี่ยมเยียนติดตามพัฒนาคุณภาพชีวิตของชาว</a:t>
            </a:r>
            <a:r>
              <a:rPr lang="th-TH" sz="3600" dirty="0" err="1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ซะ</a:t>
            </a:r>
            <a:r>
              <a:rPr lang="th-TH" sz="36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กาต อย่างต่อเนื่อง</a:t>
            </a: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th-TH" sz="36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กองทุน</a:t>
            </a:r>
            <a:r>
              <a:rPr lang="th-TH" sz="3600" dirty="0" err="1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ซะ</a:t>
            </a:r>
            <a:r>
              <a:rPr lang="th-TH" sz="36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กาต(</a:t>
            </a:r>
            <a:r>
              <a:rPr lang="th-TH" sz="3600" dirty="0" err="1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บัยตุ้ล</a:t>
            </a:r>
            <a:r>
              <a:rPr lang="th-TH" sz="3600" dirty="0"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+mj-cs"/>
              </a:rPr>
              <a:t>มาล)จังหวัดเชียงใหม่ประสบความสำเร็จ ในการนำหลักการบริหารองค์กรสมัยใหม่มาประยุกต์ใช้กับหลักการเศรษฐศาสตร์อิสลามอย่างเป็นรูปธรรม และกำลังพัฒนาต่อยอดไปสู่การให้บริการทางการเงินในรูปแบบสหกรณ์อิสลาม</a:t>
            </a:r>
            <a:endParaRPr lang="en-US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17C78A-3D01-E121-1EA5-5BA3831AD675}"/>
              </a:ext>
            </a:extLst>
          </p:cNvPr>
          <p:cNvSpPr txBox="1"/>
          <p:nvPr/>
        </p:nvSpPr>
        <p:spPr>
          <a:xfrm>
            <a:off x="703092" y="245986"/>
            <a:ext cx="6181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หลักการสำคัญ 2 ประการ </a:t>
            </a:r>
            <a:endParaRPr lang="en-US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0301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 descr="_02 โครงสร้า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8925" y="0"/>
            <a:ext cx="8345978" cy="6858000"/>
          </a:xfrm>
          <a:prstGeom prst="rect">
            <a:avLst/>
          </a:prstGeom>
        </p:spPr>
      </p:pic>
      <p:pic>
        <p:nvPicPr>
          <p:cNvPr id="4" name="รูปภาพ 3" descr="กอจ25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95700" y="634104"/>
            <a:ext cx="3210760" cy="22703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รูปภาพ 4" descr="คณะกรรมการกองทุนฯ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54911"/>
            <a:ext cx="4736011" cy="28263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รูปภาพ 5" descr="ภาพรวมกรรมการมัสยิด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405" y="4047899"/>
            <a:ext cx="4592273" cy="34442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 descr="บทบาทหน้าที่ คณะกรรมการซะกาต_มัสยิด ชุมชน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1711" t="9309" r="12747" b="16131"/>
          <a:stretch/>
        </p:blipFill>
        <p:spPr>
          <a:xfrm>
            <a:off x="116377" y="116378"/>
            <a:ext cx="5602779" cy="6560870"/>
          </a:xfrm>
          <a:prstGeom prst="rect">
            <a:avLst/>
          </a:prstGeom>
        </p:spPr>
      </p:pic>
      <p:pic>
        <p:nvPicPr>
          <p:cNvPr id="5" name="รูปภาพ 4" descr="ภาพรวมกรรมการมัสยิด.jpg">
            <a:extLst>
              <a:ext uri="{FF2B5EF4-FFF2-40B4-BE49-F238E27FC236}">
                <a16:creationId xmlns:a16="http://schemas.microsoft.com/office/drawing/2014/main" id="{46FD88BF-150F-47F9-BBF0-E8AECEC5D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832424"/>
            <a:ext cx="5730260" cy="42976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 descr="_03 ภาระกิจ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2445" y="-1"/>
            <a:ext cx="6641170" cy="74124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373615" y="4509926"/>
            <a:ext cx="28183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ต้นปี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ต่อยอดอาชีพ ทุนการศึกษา 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มุอัลลัฟ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ระหว่างปี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สังคมสงเคราะห์ ฉุกเฉิน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มุอัลลัฟ</a:t>
            </a:r>
            <a:endParaRPr lang="th-TH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สิ้นปี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บุคคลในหนทาง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ของอัลลอฮ์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263705"/>
            <a:ext cx="27012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ติดตามเยี่ยมบ้านทุกเดือน</a:t>
            </a:r>
          </a:p>
          <a:p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ติดตามเด็กรับทุน/กิจกรรมอบรมค่าย </a:t>
            </a:r>
          </a:p>
          <a:p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(ซอ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ฟัร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รอบี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อุลเอาวัล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ติดตามอบรมอาชีพ(รอบี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อุล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อา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เคร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ญามาดิลเอาวัล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งานรณรงค์วันซะกา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ตและวัน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เด็กกำพร้า(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ญามาดิล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อา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เคร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192" y="1068526"/>
            <a:ext cx="27012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ประชุมประจำเดือน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รายงานผลการดำเนินการต่อ 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กอจ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.เป็นประจำทุกเดือน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รายงานต่อสาธารณะเมื่อสิ้นปีงบประมาณทุกปี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91704" y="1068526"/>
            <a:ext cx="28183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ให้บริการฐานข้อมูลชาวซะกาตแก่หน่วยงานองค์กรต่างๆและประสานส่งต่อความช่วยเหลือด้านต่างๆ รับเรื่องร้องทุกข์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51884" y="277499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ชะบาน </a:t>
            </a:r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รอมฏอน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เชา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วาล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58744" y="3863595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ซุลกิฮ์ดะห์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ซุลฮิจญะห์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3952" y="501775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มุฮัรร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อม</a:t>
            </a:r>
          </a:p>
          <a:p>
            <a:pPr algn="ctr"/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วันคืนสิทธิ์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>
            <a:extLst>
              <a:ext uri="{FF2B5EF4-FFF2-40B4-BE49-F238E27FC236}">
                <a16:creationId xmlns:a16="http://schemas.microsoft.com/office/drawing/2014/main" id="{2C68C65C-615C-4667-9231-FD11DE3358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130713"/>
              </p:ext>
            </p:extLst>
          </p:nvPr>
        </p:nvGraphicFramePr>
        <p:xfrm>
          <a:off x="262647" y="216977"/>
          <a:ext cx="11673191" cy="650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8454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>
            <a:extLst>
              <a:ext uri="{FF2B5EF4-FFF2-40B4-BE49-F238E27FC236}">
                <a16:creationId xmlns:a16="http://schemas.microsoft.com/office/drawing/2014/main" id="{6E6FDF1A-761D-4706-AA1F-9B9AF53EE6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886708"/>
              </p:ext>
            </p:extLst>
          </p:nvPr>
        </p:nvGraphicFramePr>
        <p:xfrm>
          <a:off x="263471" y="356461"/>
          <a:ext cx="11747715" cy="63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2818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98CA2-22B9-4410-B135-8E83D2D4C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953" y="198981"/>
            <a:ext cx="9605635" cy="1059305"/>
          </a:xfrm>
        </p:spPr>
        <p:txBody>
          <a:bodyPr>
            <a:normAutofit fontScale="90000"/>
          </a:bodyPr>
          <a:lstStyle/>
          <a:p>
            <a:r>
              <a:rPr kumimoji="0" lang="th-TH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สัดส่วนการจ่าย</a:t>
            </a:r>
            <a:r>
              <a:rPr kumimoji="0" lang="th-TH" sz="4300" b="0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ซะ</a:t>
            </a:r>
            <a:r>
              <a:rPr kumimoji="0" lang="th-TH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กาตประจำปี </a:t>
            </a:r>
            <a:r>
              <a:rPr kumimoji="0" lang="th-TH" sz="4300" b="0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ฮ.ศ</a:t>
            </a:r>
            <a:r>
              <a:rPr kumimoji="0" lang="th-TH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.</a:t>
            </a:r>
            <a:r>
              <a:rPr kumimoji="0" lang="en-US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1442 </a:t>
            </a:r>
            <a:r>
              <a:rPr kumimoji="0" lang="th-TH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(ก.ย</a:t>
            </a:r>
            <a:r>
              <a:rPr kumimoji="0" lang="en-US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.</a:t>
            </a:r>
            <a:r>
              <a:rPr kumimoji="0" lang="en-US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2563-</a:t>
            </a:r>
            <a:r>
              <a:rPr kumimoji="0" lang="th-TH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ส.ค</a:t>
            </a:r>
            <a:r>
              <a:rPr kumimoji="0" lang="en-US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.</a:t>
            </a:r>
            <a:r>
              <a:rPr kumimoji="0" lang="en-US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2564</a:t>
            </a:r>
            <a:r>
              <a:rPr kumimoji="0" lang="th-TH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Angsana New" panose="02020603050405020304" pitchFamily="18" charset="-34"/>
              </a:rPr>
              <a:t>)</a:t>
            </a:r>
            <a:br>
              <a:rPr kumimoji="0" lang="en-US" sz="43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</a:br>
            <a:endParaRPr lang="th-TH" dirty="0">
              <a:solidFill>
                <a:srgbClr val="FF3300"/>
              </a:solidFill>
            </a:endParaRPr>
          </a:p>
        </p:txBody>
      </p:sp>
      <p:graphicFrame>
        <p:nvGraphicFramePr>
          <p:cNvPr id="5" name="ตัวแทนเนื้อหา 5">
            <a:extLst>
              <a:ext uri="{FF2B5EF4-FFF2-40B4-BE49-F238E27FC236}">
                <a16:creationId xmlns:a16="http://schemas.microsoft.com/office/drawing/2014/main" id="{C7E9579E-C80C-4642-87C1-58CE93A7BE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879242"/>
              </p:ext>
            </p:extLst>
          </p:nvPr>
        </p:nvGraphicFramePr>
        <p:xfrm>
          <a:off x="-361507" y="728633"/>
          <a:ext cx="11798595" cy="6049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5914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{672CEF00-3A15-4B2D-A128-F5151EE7BE0F}tf04033937</Template>
  <TotalTime>907</TotalTime>
  <Words>966</Words>
  <Application>Microsoft Office PowerPoint</Application>
  <PresentationFormat>แบบจอกว้าง</PresentationFormat>
  <Paragraphs>87</Paragraphs>
  <Slides>23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23</vt:i4>
      </vt:variant>
    </vt:vector>
  </HeadingPairs>
  <TitlesOfParts>
    <vt:vector size="31" baseType="lpstr">
      <vt:lpstr>Angsana New</vt:lpstr>
      <vt:lpstr>AngsanaUPC</vt:lpstr>
      <vt:lpstr>Arial</vt:lpstr>
      <vt:lpstr>Calibri</vt:lpstr>
      <vt:lpstr>Trebuchet MS</vt:lpstr>
      <vt:lpstr>Wingdings 3</vt:lpstr>
      <vt:lpstr>Office Theme</vt:lpstr>
      <vt:lpstr>Facet</vt:lpstr>
      <vt:lpstr>天课    ภาษีสวรรค์</vt:lpstr>
      <vt:lpstr>ความเป็นมากองทุนซะกาต(บัยตุลมาล)จังหวัดเชียงใหม่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สัดส่วนการจ่ายซะกาตประจำปี ฮ.ศ.1442 (ก.ย.2563-ส.ค.2564) </vt:lpstr>
      <vt:lpstr>งานนำเสนอ PowerPoint</vt:lpstr>
      <vt:lpstr>งานนำเสนอ PowerPoint</vt:lpstr>
      <vt:lpstr>งานนำเสนอ PowerPoint</vt:lpstr>
      <vt:lpstr>จดทะเบียนอย่างถูกต้องตามระเบียบกอท.ว่าด้วยการส่งเสริมกิจการกองทุนซะกาต พ.ศ. 2559 </vt:lpstr>
      <vt:lpstr>งานนำเสนอ PowerPoint</vt:lpstr>
      <vt:lpstr>งานนำเสนอ PowerPoint</vt:lpstr>
      <vt:lpstr>งานนำเสนอ PowerPoint</vt:lpstr>
      <vt:lpstr>ส่งเสริมต่อยอดอาชีพ ปรับเปลี่ยนจากผู้ที่ไม่เคยคลุมฮิญาบ....ทำให้มีผลต่อตวามเชื่อมั่นของผู้ซื้อ รายได้ดีขึ้น อิหม่านดีขึ้น</vt:lpstr>
      <vt:lpstr>งานนำเสนอ PowerPoint</vt:lpstr>
      <vt:lpstr>งานนำเสนอ PowerPoint</vt:lpstr>
      <vt:lpstr>เจ้าหน้าที่กระทรวงพัฒนาความมั่นคงของมนุษย์ มาร่วมส่ง สถานีรถไฟเชียง – สถานีรถไฟปัตตานี</vt:lpstr>
      <vt:lpstr>ที่ อ.ฝาง รองประธานคณะกรรมการอิสลามประจำจังหวัดเชียงใหม่ โดยคุณยงยุทธ ยาณะ และคณะกรรมการอิสลามประจำมัสยิดสายฝางภาคเหนือตอนบน ได้เข้าเยี่ยมเยียนและให้กำลังใจ ผู้ประสบภัยไฟไหม้ ที่ร.ร.คริตส์ ได้มอบเงินจากการรวบรวมของพี่น้องมุสลิมเชียงใหม่ จำนวนหนึ่ง #หอพักนักเรียนคริตส์ อ.ฝาง จ.เชียงใหม่</vt:lpstr>
      <vt:lpstr>ประสานความช่วยเหลือนักศึกษาจากภาคใต้ ที่ได้รับความเดือดร้อนไม่มีเงินจ่ายค่าหน่วยกิต นักศึกษามหาวิทยาลัยเชียงใหม่  (จำนวน 8 ราย)คณะเทคนิคการแพทย์ / คณะศึกษาศาสตร์</vt:lpstr>
      <vt:lpstr>ช่องทางการติดต่อกองทุน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กองทุนซะกาตเชียงใหม่65</dc:title>
  <dc:creator>James yahoo</dc:creator>
  <cp:lastModifiedBy>James yahoo</cp:lastModifiedBy>
  <cp:revision>67</cp:revision>
  <dcterms:created xsi:type="dcterms:W3CDTF">2020-02-03T02:13:13Z</dcterms:created>
  <dcterms:modified xsi:type="dcterms:W3CDTF">2022-10-30T02:17:04Z</dcterms:modified>
</cp:coreProperties>
</file>